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97" r:id="rId1"/>
  </p:sldMasterIdLst>
  <p:notesMasterIdLst>
    <p:notesMasterId r:id="rId32"/>
  </p:notesMasterIdLst>
  <p:sldIdLst>
    <p:sldId id="363" r:id="rId2"/>
    <p:sldId id="257" r:id="rId3"/>
    <p:sldId id="259" r:id="rId4"/>
    <p:sldId id="260" r:id="rId5"/>
    <p:sldId id="261" r:id="rId6"/>
    <p:sldId id="290" r:id="rId7"/>
    <p:sldId id="265" r:id="rId8"/>
    <p:sldId id="266" r:id="rId9"/>
    <p:sldId id="262" r:id="rId10"/>
    <p:sldId id="267" r:id="rId11"/>
    <p:sldId id="268" r:id="rId12"/>
    <p:sldId id="269" r:id="rId13"/>
    <p:sldId id="270" r:id="rId14"/>
    <p:sldId id="366" r:id="rId15"/>
    <p:sldId id="271" r:id="rId16"/>
    <p:sldId id="362" r:id="rId17"/>
    <p:sldId id="274" r:id="rId18"/>
    <p:sldId id="275" r:id="rId19"/>
    <p:sldId id="368" r:id="rId20"/>
    <p:sldId id="365" r:id="rId21"/>
    <p:sldId id="273" r:id="rId22"/>
    <p:sldId id="279" r:id="rId23"/>
    <p:sldId id="367" r:id="rId24"/>
    <p:sldId id="291" r:id="rId25"/>
    <p:sldId id="281" r:id="rId26"/>
    <p:sldId id="282" r:id="rId27"/>
    <p:sldId id="283" r:id="rId28"/>
    <p:sldId id="292" r:id="rId29"/>
    <p:sldId id="293" r:id="rId30"/>
    <p:sldId id="296" r:id="rId31"/>
  </p:sldIdLst>
  <p:sldSz cx="12192000" cy="6858000"/>
  <p:notesSz cx="6858000" cy="9144000"/>
  <p:embeddedFontLst>
    <p:embeddedFont>
      <p:font typeface="思源黑体 CN Normal" panose="020B0400000000000000" pitchFamily="34" charset="-128"/>
      <p:regular r:id="rId33"/>
    </p:embeddedFont>
    <p:embeddedFont>
      <p:font typeface="思源黑體 TWHK Medium" panose="020B0600000000000000" pitchFamily="34" charset="-120"/>
      <p:regular r:id="rId34"/>
    </p:embeddedFont>
    <p:embeddedFont>
      <p:font typeface="思源黑體 TWHK Normal" panose="020B0400000000000000" pitchFamily="34" charset="-120"/>
      <p:regular r:id="rId35"/>
    </p:embeddedFont>
    <p:embeddedFont>
      <p:font typeface="微軟正黑體" panose="020B0604030504040204" pitchFamily="34" charset="-120"/>
      <p:regular r:id="rId36"/>
      <p:bold r:id="rId37"/>
    </p:embeddedFont>
    <p:embeddedFont>
      <p:font typeface="Calibri" panose="020F0502020204030204" pitchFamily="34" charset="0"/>
      <p:regular r:id="rId38"/>
      <p:bold r:id="rId39"/>
      <p:italic r:id="rId40"/>
      <p:boldItalic r:id="rId41"/>
    </p:embeddedFont>
    <p:embeddedFont>
      <p:font typeface="DIN Alternate Light" panose="02020500000000000000" pitchFamily="18" charset="0"/>
      <p:regular r:id="rId42"/>
    </p:embeddedFont>
    <p:embeddedFont>
      <p:font typeface="DIN Alternate Medium" panose="02020500000000000000" pitchFamily="18" charset="0"/>
      <p:regular r:id="rId4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預設章節" id="{F33B0DFC-386E-F643-97CD-27269C5D2763}">
          <p14:sldIdLst>
            <p14:sldId id="363"/>
            <p14:sldId id="257"/>
            <p14:sldId id="259"/>
            <p14:sldId id="260"/>
            <p14:sldId id="261"/>
            <p14:sldId id="290"/>
          </p14:sldIdLst>
        </p14:section>
        <p14:section name="模型訓練過程" id="{395F0BB9-5869-B246-8C15-D0FBA7362C16}">
          <p14:sldIdLst>
            <p14:sldId id="265"/>
            <p14:sldId id="266"/>
          </p14:sldIdLst>
        </p14:section>
        <p14:section name="參數" id="{7799541E-F8E8-EB4F-8857-7EEF83947973}">
          <p14:sldIdLst>
            <p14:sldId id="262"/>
            <p14:sldId id="267"/>
            <p14:sldId id="268"/>
            <p14:sldId id="269"/>
            <p14:sldId id="270"/>
            <p14:sldId id="366"/>
            <p14:sldId id="271"/>
            <p14:sldId id="362"/>
            <p14:sldId id="274"/>
            <p14:sldId id="275"/>
            <p14:sldId id="368"/>
          </p14:sldIdLst>
        </p14:section>
        <p14:section name="BV" id="{1CC78511-C443-0A46-8E55-5B57F1590395}">
          <p14:sldIdLst>
            <p14:sldId id="365"/>
            <p14:sldId id="273"/>
            <p14:sldId id="279"/>
            <p14:sldId id="367"/>
            <p14:sldId id="291"/>
            <p14:sldId id="281"/>
            <p14:sldId id="282"/>
            <p14:sldId id="283"/>
          </p14:sldIdLst>
        </p14:section>
        <p14:section name="demo" id="{495C1629-7F00-CA48-ABDC-61B91799B334}">
          <p14:sldIdLst>
            <p14:sldId id="292"/>
            <p14:sldId id="293"/>
            <p14:sldId id="29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AF8FF"/>
    <a:srgbClr val="FDBBBB"/>
    <a:srgbClr val="FB8181"/>
    <a:srgbClr val="CAD2F6"/>
    <a:srgbClr val="3A3B92"/>
    <a:srgbClr val="0D2B48"/>
    <a:srgbClr val="5656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543" autoAdjust="0"/>
    <p:restoredTop sz="95853"/>
  </p:normalViewPr>
  <p:slideViewPr>
    <p:cSldViewPr snapToGrid="0">
      <p:cViewPr varScale="1">
        <p:scale>
          <a:sx n="87" d="100"/>
          <a:sy n="87" d="100"/>
        </p:scale>
        <p:origin x="595" y="2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9.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工作表1!$B$1</c:f>
              <c:strCache>
                <c:ptCount val="1"/>
                <c:pt idx="0">
                  <c:v>Normal</c:v>
                </c:pt>
              </c:strCache>
            </c:strRef>
          </c:tx>
          <c:spPr>
            <a:solidFill>
              <a:srgbClr val="BAF8F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工作表1!$A$2:$A$4</c:f>
              <c:strCache>
                <c:ptCount val="3"/>
                <c:pt idx="0">
                  <c:v>Train(pcs)</c:v>
                </c:pt>
                <c:pt idx="1">
                  <c:v>Validation(pcs)</c:v>
                </c:pt>
                <c:pt idx="2">
                  <c:v>Test(pcs)</c:v>
                </c:pt>
              </c:strCache>
            </c:strRef>
          </c:cat>
          <c:val>
            <c:numRef>
              <c:f>工作表1!$B$2:$B$4</c:f>
              <c:numCache>
                <c:formatCode>General</c:formatCode>
                <c:ptCount val="3"/>
                <c:pt idx="0">
                  <c:v>1341</c:v>
                </c:pt>
                <c:pt idx="1">
                  <c:v>268</c:v>
                </c:pt>
                <c:pt idx="2">
                  <c:v>234</c:v>
                </c:pt>
              </c:numCache>
            </c:numRef>
          </c:val>
          <c:extLst>
            <c:ext xmlns:c16="http://schemas.microsoft.com/office/drawing/2014/chart" uri="{C3380CC4-5D6E-409C-BE32-E72D297353CC}">
              <c16:uniqueId val="{00000000-BDB9-D542-9E43-87C12C7E176D}"/>
            </c:ext>
          </c:extLst>
        </c:ser>
        <c:ser>
          <c:idx val="1"/>
          <c:order val="1"/>
          <c:tx>
            <c:strRef>
              <c:f>工作表1!$C$1</c:f>
              <c:strCache>
                <c:ptCount val="1"/>
                <c:pt idx="0">
                  <c:v>Pneumonia</c:v>
                </c:pt>
              </c:strCache>
            </c:strRef>
          </c:tx>
          <c:spPr>
            <a:solidFill>
              <a:srgbClr val="F6C4C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工作表1!$A$2:$A$4</c:f>
              <c:strCache>
                <c:ptCount val="3"/>
                <c:pt idx="0">
                  <c:v>Train(pcs)</c:v>
                </c:pt>
                <c:pt idx="1">
                  <c:v>Validation(pcs)</c:v>
                </c:pt>
                <c:pt idx="2">
                  <c:v>Test(pcs)</c:v>
                </c:pt>
              </c:strCache>
            </c:strRef>
          </c:cat>
          <c:val>
            <c:numRef>
              <c:f>工作表1!$C$2:$C$4</c:f>
              <c:numCache>
                <c:formatCode>General</c:formatCode>
                <c:ptCount val="3"/>
                <c:pt idx="0">
                  <c:v>3875</c:v>
                </c:pt>
                <c:pt idx="1">
                  <c:v>775</c:v>
                </c:pt>
                <c:pt idx="2">
                  <c:v>390</c:v>
                </c:pt>
              </c:numCache>
            </c:numRef>
          </c:val>
          <c:extLst>
            <c:ext xmlns:c16="http://schemas.microsoft.com/office/drawing/2014/chart" uri="{C3380CC4-5D6E-409C-BE32-E72D297353CC}">
              <c16:uniqueId val="{00000001-BDB9-D542-9E43-87C12C7E176D}"/>
            </c:ext>
          </c:extLst>
        </c:ser>
        <c:dLbls>
          <c:showLegendKey val="0"/>
          <c:showVal val="1"/>
          <c:showCatName val="0"/>
          <c:showSerName val="0"/>
          <c:showPercent val="0"/>
          <c:showBubbleSize val="0"/>
        </c:dLbls>
        <c:gapWidth val="75"/>
        <c:axId val="557501727"/>
        <c:axId val="557503391"/>
      </c:barChart>
      <c:catAx>
        <c:axId val="5575017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solidFill>
                <a:latin typeface="DIN Alternate Light" panose="02020500000000000000" pitchFamily="18" charset="0"/>
                <a:ea typeface="+mn-ea"/>
                <a:cs typeface="+mn-cs"/>
              </a:defRPr>
            </a:pPr>
            <a:endParaRPr lang="en-US"/>
          </a:p>
        </c:txPr>
        <c:crossAx val="557503391"/>
        <c:crosses val="autoZero"/>
        <c:auto val="1"/>
        <c:lblAlgn val="ctr"/>
        <c:lblOffset val="100"/>
        <c:noMultiLvlLbl val="0"/>
      </c:catAx>
      <c:valAx>
        <c:axId val="557503391"/>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crossAx val="55750172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000" b="1" i="0" u="none" strike="noStrike" kern="1200" baseline="0">
              <a:solidFill>
                <a:schemeClr val="tx1"/>
              </a:solidFill>
              <a:latin typeface="DIN Alternate Light" panose="02020500000000000000" pitchFamily="18" charset="0"/>
              <a:ea typeface="+mn-ea"/>
              <a:cs typeface="+mn-cs"/>
            </a:defRPr>
          </a:pPr>
          <a:endParaRPr lang="en-US"/>
        </a:p>
      </c:txPr>
    </c:legend>
    <c:plotVisOnly val="1"/>
    <c:dispBlanksAs val="gap"/>
    <c:showDLblsOverMax val="0"/>
  </c:chart>
  <c:spPr>
    <a:noFill/>
    <a:ln>
      <a:noFill/>
    </a:ln>
    <a:effectLst/>
  </c:spPr>
  <c:txPr>
    <a:bodyPr/>
    <a:lstStyle/>
    <a:p>
      <a:pPr>
        <a:defRPr>
          <a:solidFill>
            <a:schemeClr val="bg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427992829567632"/>
          <c:y val="8.4347432234687492E-2"/>
          <c:w val="0.7859127923694853"/>
          <c:h val="0.69896406754465423"/>
        </c:manualLayout>
      </c:layout>
      <c:barChart>
        <c:barDir val="bar"/>
        <c:grouping val="clustered"/>
        <c:varyColors val="0"/>
        <c:ser>
          <c:idx val="0"/>
          <c:order val="0"/>
          <c:tx>
            <c:strRef>
              <c:f>工作表1!$B$1</c:f>
              <c:strCache>
                <c:ptCount val="1"/>
                <c:pt idx="0">
                  <c:v>Ensemble</c:v>
                </c:pt>
              </c:strCache>
            </c:strRef>
          </c:tx>
          <c:spPr>
            <a:solidFill>
              <a:srgbClr val="FF6F6F"/>
            </a:solidFill>
            <a:ln>
              <a:noFill/>
            </a:ln>
            <a:effectLst/>
          </c:spPr>
          <c:invertIfNegative val="0"/>
          <c:dLbls>
            <c:spPr>
              <a:noFill/>
              <a:ln>
                <a:noFill/>
              </a:ln>
              <a:effectLst/>
            </c:spPr>
            <c:txPr>
              <a:bodyPr rot="0" spcFirstLastPara="1" vertOverflow="overflow" horzOverflow="overflow" vert="horz" wrap="square" anchor="ctr" anchorCtr="1">
                <a:spAutoFit/>
              </a:bodyPr>
              <a:lstStyle/>
              <a:p>
                <a:pPr>
                  <a:defRPr sz="1200" b="0" i="0" u="none" strike="noStrike" kern="1200" baseline="0">
                    <a:solidFill>
                      <a:schemeClr val="tx1">
                        <a:lumMod val="75000"/>
                        <a:lumOff val="25000"/>
                      </a:schemeClr>
                    </a:solidFill>
                    <a:latin typeface="DIN Alternate Light" panose="0202050000000000000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工作表1!$A$2:$A$5</c:f>
              <c:strCache>
                <c:ptCount val="4"/>
                <c:pt idx="0">
                  <c:v>F1 score</c:v>
                </c:pt>
                <c:pt idx="1">
                  <c:v>Precision</c:v>
                </c:pt>
                <c:pt idx="2">
                  <c:v>Recall</c:v>
                </c:pt>
                <c:pt idx="3">
                  <c:v>Accuracy</c:v>
                </c:pt>
              </c:strCache>
            </c:strRef>
          </c:cat>
          <c:val>
            <c:numRef>
              <c:f>工作表1!$B$2:$B$5</c:f>
              <c:numCache>
                <c:formatCode>General</c:formatCode>
                <c:ptCount val="4"/>
                <c:pt idx="0">
                  <c:v>92.5</c:v>
                </c:pt>
                <c:pt idx="1">
                  <c:v>86.3</c:v>
                </c:pt>
                <c:pt idx="2">
                  <c:v>98.7</c:v>
                </c:pt>
                <c:pt idx="3">
                  <c:v>94.7</c:v>
                </c:pt>
              </c:numCache>
            </c:numRef>
          </c:val>
          <c:extLst>
            <c:ext xmlns:c16="http://schemas.microsoft.com/office/drawing/2014/chart" uri="{C3380CC4-5D6E-409C-BE32-E72D297353CC}">
              <c16:uniqueId val="{00000000-D6A3-4185-B3B1-2FC5418E3128}"/>
            </c:ext>
          </c:extLst>
        </c:ser>
        <c:ser>
          <c:idx val="1"/>
          <c:order val="1"/>
          <c:tx>
            <c:strRef>
              <c:f>工作表1!$C$1</c:f>
              <c:strCache>
                <c:ptCount val="1"/>
                <c:pt idx="0">
                  <c:v>EfficientNetV2S</c:v>
                </c:pt>
              </c:strCache>
            </c:strRef>
          </c:tx>
          <c:spPr>
            <a:solidFill>
              <a:schemeClr val="accent1">
                <a:lumMod val="60000"/>
                <a:lumOff val="40000"/>
              </a:schemeClr>
            </a:solidFill>
            <a:ln>
              <a:noFill/>
            </a:ln>
            <a:effectLst/>
          </c:spPr>
          <c:invertIfNegative val="0"/>
          <c:dPt>
            <c:idx val="3"/>
            <c:invertIfNegative val="0"/>
            <c:bubble3D val="0"/>
            <c:spPr>
              <a:solidFill>
                <a:schemeClr val="accent1">
                  <a:lumMod val="60000"/>
                  <a:lumOff val="40000"/>
                </a:schemeClr>
              </a:solidFill>
              <a:ln>
                <a:noFill/>
              </a:ln>
              <a:effectLst>
                <a:glow>
                  <a:schemeClr val="accent1">
                    <a:alpha val="37000"/>
                  </a:schemeClr>
                </a:glow>
              </a:effectLst>
            </c:spPr>
            <c:extLst>
              <c:ext xmlns:c16="http://schemas.microsoft.com/office/drawing/2014/chart" uri="{C3380CC4-5D6E-409C-BE32-E72D297353CC}">
                <c16:uniqueId val="{00000001-E67A-4A78-9E39-ADE3BF5826E1}"/>
              </c:ext>
            </c:extLst>
          </c:dPt>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DIN Alternate Light" panose="0202050000000000000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工作表1!$A$2:$A$5</c:f>
              <c:strCache>
                <c:ptCount val="4"/>
                <c:pt idx="0">
                  <c:v>F1 score</c:v>
                </c:pt>
                <c:pt idx="1">
                  <c:v>Precision</c:v>
                </c:pt>
                <c:pt idx="2">
                  <c:v>Recall</c:v>
                </c:pt>
                <c:pt idx="3">
                  <c:v>Accuracy</c:v>
                </c:pt>
              </c:strCache>
            </c:strRef>
          </c:cat>
          <c:val>
            <c:numRef>
              <c:f>工作表1!$C$2:$C$5</c:f>
              <c:numCache>
                <c:formatCode>General</c:formatCode>
                <c:ptCount val="4"/>
                <c:pt idx="0">
                  <c:v>95.8</c:v>
                </c:pt>
                <c:pt idx="1">
                  <c:v>94.3</c:v>
                </c:pt>
                <c:pt idx="2">
                  <c:v>97.4</c:v>
                </c:pt>
                <c:pt idx="3">
                  <c:v>94.7</c:v>
                </c:pt>
              </c:numCache>
            </c:numRef>
          </c:val>
          <c:extLst>
            <c:ext xmlns:c16="http://schemas.microsoft.com/office/drawing/2014/chart" uri="{C3380CC4-5D6E-409C-BE32-E72D297353CC}">
              <c16:uniqueId val="{00000001-D6A3-4185-B3B1-2FC5418E3128}"/>
            </c:ext>
          </c:extLst>
        </c:ser>
        <c:ser>
          <c:idx val="2"/>
          <c:order val="2"/>
          <c:tx>
            <c:strRef>
              <c:f>工作表1!$D$1</c:f>
              <c:strCache>
                <c:ptCount val="1"/>
                <c:pt idx="0">
                  <c:v>InceptionV3</c:v>
                </c:pt>
              </c:strCache>
            </c:strRef>
          </c:tx>
          <c:spPr>
            <a:solidFill>
              <a:srgbClr val="CBFDB9"/>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DIN Alternate Light" panose="0202050000000000000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工作表1!$A$2:$A$5</c:f>
              <c:strCache>
                <c:ptCount val="4"/>
                <c:pt idx="0">
                  <c:v>F1 score</c:v>
                </c:pt>
                <c:pt idx="1">
                  <c:v>Precision</c:v>
                </c:pt>
                <c:pt idx="2">
                  <c:v>Recall</c:v>
                </c:pt>
                <c:pt idx="3">
                  <c:v>Accuracy</c:v>
                </c:pt>
              </c:strCache>
            </c:strRef>
          </c:cat>
          <c:val>
            <c:numRef>
              <c:f>工作表1!$D$2:$D$5</c:f>
              <c:numCache>
                <c:formatCode>General</c:formatCode>
                <c:ptCount val="4"/>
                <c:pt idx="0">
                  <c:v>98.5</c:v>
                </c:pt>
                <c:pt idx="1">
                  <c:v>93.4</c:v>
                </c:pt>
                <c:pt idx="2">
                  <c:v>98.5</c:v>
                </c:pt>
                <c:pt idx="3">
                  <c:v>94.7</c:v>
                </c:pt>
              </c:numCache>
            </c:numRef>
          </c:val>
          <c:extLst>
            <c:ext xmlns:c16="http://schemas.microsoft.com/office/drawing/2014/chart" uri="{C3380CC4-5D6E-409C-BE32-E72D297353CC}">
              <c16:uniqueId val="{00000002-D6A3-4185-B3B1-2FC5418E3128}"/>
            </c:ext>
          </c:extLst>
        </c:ser>
        <c:ser>
          <c:idx val="3"/>
          <c:order val="3"/>
          <c:tx>
            <c:strRef>
              <c:f>工作表1!$E$1</c:f>
              <c:strCache>
                <c:ptCount val="1"/>
                <c:pt idx="0">
                  <c:v>ResNet152V2</c:v>
                </c:pt>
              </c:strCache>
            </c:strRef>
          </c:tx>
          <c:spPr>
            <a:solidFill>
              <a:schemeClr val="accent6">
                <a:lumMod val="20000"/>
                <a:lumOff val="80000"/>
              </a:schemeClr>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DIN Alternate Light" panose="0202050000000000000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工作表1!$A$2:$A$5</c:f>
              <c:strCache>
                <c:ptCount val="4"/>
                <c:pt idx="0">
                  <c:v>F1 score</c:v>
                </c:pt>
                <c:pt idx="1">
                  <c:v>Precision</c:v>
                </c:pt>
                <c:pt idx="2">
                  <c:v>Recall</c:v>
                </c:pt>
                <c:pt idx="3">
                  <c:v>Accuracy</c:v>
                </c:pt>
              </c:strCache>
            </c:strRef>
          </c:cat>
          <c:val>
            <c:numRef>
              <c:f>工作表1!$E$2:$E$5</c:f>
              <c:numCache>
                <c:formatCode>General</c:formatCode>
                <c:ptCount val="4"/>
                <c:pt idx="0">
                  <c:v>96.1</c:v>
                </c:pt>
                <c:pt idx="1">
                  <c:v>94.8</c:v>
                </c:pt>
                <c:pt idx="2">
                  <c:v>97.4</c:v>
                </c:pt>
                <c:pt idx="3">
                  <c:v>95</c:v>
                </c:pt>
              </c:numCache>
            </c:numRef>
          </c:val>
          <c:extLst>
            <c:ext xmlns:c16="http://schemas.microsoft.com/office/drawing/2014/chart" uri="{C3380CC4-5D6E-409C-BE32-E72D297353CC}">
              <c16:uniqueId val="{00000003-D6A3-4185-B3B1-2FC5418E3128}"/>
            </c:ext>
          </c:extLst>
        </c:ser>
        <c:ser>
          <c:idx val="4"/>
          <c:order val="4"/>
          <c:tx>
            <c:strRef>
              <c:f>工作表1!$F$1</c:f>
              <c:strCache>
                <c:ptCount val="1"/>
                <c:pt idx="0">
                  <c:v>Self-build CNN</c:v>
                </c:pt>
              </c:strCache>
            </c:strRef>
          </c:tx>
          <c:spPr>
            <a:solidFill>
              <a:srgbClr val="FDBBBB"/>
            </a:solidFill>
            <a:ln>
              <a:noFill/>
            </a:ln>
            <a:effectLst/>
          </c:spPr>
          <c:invertIfNegative val="0"/>
          <c:dLbls>
            <c:dLbl>
              <c:idx val="0"/>
              <c:spPr>
                <a:noFill/>
                <a:ln>
                  <a:noFill/>
                </a:ln>
                <a:effectLst/>
              </c:spPr>
              <c:txPr>
                <a:bodyPr rot="0" spcFirstLastPara="1" vertOverflow="ellipsis" vert="horz" wrap="square" anchor="ctr" anchorCtr="0"/>
                <a:lstStyle/>
                <a:p>
                  <a:pPr>
                    <a:defRPr sz="1200" b="0" i="0" u="none" strike="noStrike" kern="1200" baseline="0">
                      <a:solidFill>
                        <a:schemeClr val="tx1">
                          <a:lumMod val="75000"/>
                          <a:lumOff val="25000"/>
                        </a:schemeClr>
                      </a:solidFill>
                      <a:effectLst>
                        <a:glow>
                          <a:schemeClr val="accent1">
                            <a:alpha val="40000"/>
                          </a:schemeClr>
                        </a:glow>
                      </a:effectLst>
                      <a:latin typeface="DIN Alternate Light" panose="02020500000000000000"/>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3-E67A-4A78-9E39-ADE3BF5826E1}"/>
                </c:ext>
              </c:extLst>
            </c:dLbl>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effectLst>
                      <a:glow rad="12700">
                        <a:schemeClr val="accent1">
                          <a:alpha val="40000"/>
                        </a:schemeClr>
                      </a:glow>
                    </a:effectLst>
                    <a:latin typeface="DIN Alternate Light" panose="0202050000000000000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工作表1!$A$2:$A$5</c:f>
              <c:strCache>
                <c:ptCount val="4"/>
                <c:pt idx="0">
                  <c:v>F1 score</c:v>
                </c:pt>
                <c:pt idx="1">
                  <c:v>Precision</c:v>
                </c:pt>
                <c:pt idx="2">
                  <c:v>Recall</c:v>
                </c:pt>
                <c:pt idx="3">
                  <c:v>Accuracy</c:v>
                </c:pt>
              </c:strCache>
            </c:strRef>
          </c:cat>
          <c:val>
            <c:numRef>
              <c:f>工作表1!$F$2:$F$5</c:f>
              <c:numCache>
                <c:formatCode>General</c:formatCode>
                <c:ptCount val="4"/>
                <c:pt idx="0">
                  <c:v>94.5</c:v>
                </c:pt>
                <c:pt idx="1">
                  <c:v>90.4</c:v>
                </c:pt>
                <c:pt idx="2">
                  <c:v>99</c:v>
                </c:pt>
                <c:pt idx="3">
                  <c:v>92.8</c:v>
                </c:pt>
              </c:numCache>
            </c:numRef>
          </c:val>
          <c:extLst>
            <c:ext xmlns:c16="http://schemas.microsoft.com/office/drawing/2014/chart" uri="{C3380CC4-5D6E-409C-BE32-E72D297353CC}">
              <c16:uniqueId val="{00000004-D6A3-4185-B3B1-2FC5418E3128}"/>
            </c:ext>
          </c:extLst>
        </c:ser>
        <c:dLbls>
          <c:dLblPos val="outEnd"/>
          <c:showLegendKey val="0"/>
          <c:showVal val="1"/>
          <c:showCatName val="0"/>
          <c:showSerName val="0"/>
          <c:showPercent val="0"/>
          <c:showBubbleSize val="0"/>
        </c:dLbls>
        <c:gapWidth val="182"/>
        <c:axId val="1048583951"/>
        <c:axId val="1048588111"/>
      </c:barChart>
      <c:catAx>
        <c:axId val="104858395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DIN Alternate Light" panose="02020500000000000000"/>
                <a:ea typeface="+mn-ea"/>
                <a:cs typeface="+mn-cs"/>
              </a:defRPr>
            </a:pPr>
            <a:endParaRPr lang="en-US"/>
          </a:p>
        </c:txPr>
        <c:crossAx val="1048588111"/>
        <c:crosses val="autoZero"/>
        <c:auto val="1"/>
        <c:lblAlgn val="ctr"/>
        <c:lblOffset val="100"/>
        <c:noMultiLvlLbl val="0"/>
      </c:catAx>
      <c:valAx>
        <c:axId val="1048588111"/>
        <c:scaling>
          <c:orientation val="minMax"/>
          <c:max val="100"/>
          <c:min val="9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DIN Alternate Light" panose="02020500000000000000"/>
                    <a:ea typeface="+mn-ea"/>
                    <a:cs typeface="+mn-cs"/>
                  </a:defRPr>
                </a:pPr>
                <a:r>
                  <a:rPr lang="en-US"/>
                  <a:t>(%)</a:t>
                </a:r>
                <a:endParaRPr lang="zh-TW"/>
              </a:p>
            </c:rich>
          </c:tx>
          <c:layout>
            <c:manualLayout>
              <c:xMode val="edge"/>
              <c:yMode val="edge"/>
              <c:x val="0.52965039460291374"/>
              <c:y val="0.84459480175597512"/>
            </c:manualLayout>
          </c:layout>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DIN Alternate Light" panose="02020500000000000000"/>
                <a:ea typeface="+mn-ea"/>
                <a:cs typeface="+mn-cs"/>
              </a:defRPr>
            </a:pPr>
            <a:endParaRPr lang="en-US"/>
          </a:p>
        </c:txPr>
        <c:crossAx val="104858395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DIN Alternate Light" panose="02020500000000000000"/>
              <a:ea typeface="+mn-ea"/>
              <a:cs typeface="+mn-cs"/>
            </a:defRPr>
          </a:pPr>
          <a:endParaRPr lang="en-US"/>
        </a:p>
      </c:txPr>
    </c:legend>
    <c:plotVisOnly val="1"/>
    <c:dispBlanksAs val="gap"/>
    <c:showDLblsOverMax val="0"/>
  </c:chart>
  <c:spPr>
    <a:noFill/>
    <a:ln>
      <a:noFill/>
    </a:ln>
    <a:effectLst/>
  </c:spPr>
  <c:txPr>
    <a:bodyPr/>
    <a:lstStyle/>
    <a:p>
      <a:pPr>
        <a:defRPr sz="2000">
          <a:latin typeface="DIN Alternate Light" panose="02020500000000000000"/>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935578086545671"/>
          <c:y val="2.5544544088559235E-2"/>
          <c:w val="0.8340486361061531"/>
          <c:h val="0.75538977845147715"/>
        </c:manualLayout>
      </c:layout>
      <c:barChart>
        <c:barDir val="col"/>
        <c:grouping val="clustered"/>
        <c:varyColors val="0"/>
        <c:ser>
          <c:idx val="0"/>
          <c:order val="0"/>
          <c:tx>
            <c:strRef>
              <c:f>工作表1!$B$1</c:f>
              <c:strCache>
                <c:ptCount val="1"/>
                <c:pt idx="0">
                  <c:v>Bacterial pneumonia</c:v>
                </c:pt>
              </c:strCache>
            </c:strRef>
          </c:tx>
          <c:spPr>
            <a:solidFill>
              <a:schemeClr val="accent6">
                <a:lumMod val="20000"/>
                <a:lumOff val="80000"/>
              </a:schemeClr>
            </a:solidFill>
            <a:ln>
              <a:noFill/>
            </a:ln>
            <a:effectLst/>
          </c:spPr>
          <c:invertIfNegative val="0"/>
          <c:dLbls>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工作表1!$A$2:$A$4</c:f>
              <c:strCache>
                <c:ptCount val="3"/>
                <c:pt idx="0">
                  <c:v>Train(pcs)</c:v>
                </c:pt>
                <c:pt idx="1">
                  <c:v>Validation(pcs)</c:v>
                </c:pt>
                <c:pt idx="2">
                  <c:v>Test(pcs)</c:v>
                </c:pt>
              </c:strCache>
            </c:strRef>
          </c:cat>
          <c:val>
            <c:numRef>
              <c:f>工作表1!$B$2:$B$4</c:f>
              <c:numCache>
                <c:formatCode>General</c:formatCode>
                <c:ptCount val="3"/>
                <c:pt idx="0">
                  <c:v>2530</c:v>
                </c:pt>
                <c:pt idx="1">
                  <c:v>506</c:v>
                </c:pt>
                <c:pt idx="2">
                  <c:v>243</c:v>
                </c:pt>
              </c:numCache>
            </c:numRef>
          </c:val>
          <c:extLst>
            <c:ext xmlns:c16="http://schemas.microsoft.com/office/drawing/2014/chart" uri="{C3380CC4-5D6E-409C-BE32-E72D297353CC}">
              <c16:uniqueId val="{00000000-24C5-4CC4-B630-8E9F1050A8C7}"/>
            </c:ext>
          </c:extLst>
        </c:ser>
        <c:ser>
          <c:idx val="1"/>
          <c:order val="1"/>
          <c:tx>
            <c:strRef>
              <c:f>工作表1!$C$1</c:f>
              <c:strCache>
                <c:ptCount val="1"/>
                <c:pt idx="0">
                  <c:v>Viral pneumonia</c:v>
                </c:pt>
              </c:strCache>
            </c:strRef>
          </c:tx>
          <c:spPr>
            <a:solidFill>
              <a:srgbClr val="CAD2F6"/>
            </a:solidFill>
            <a:ln>
              <a:noFill/>
            </a:ln>
            <a:effectLst/>
          </c:spPr>
          <c:invertIfNegative val="0"/>
          <c:dLbls>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工作表1!$A$2:$A$4</c:f>
              <c:strCache>
                <c:ptCount val="3"/>
                <c:pt idx="0">
                  <c:v>Train(pcs)</c:v>
                </c:pt>
                <c:pt idx="1">
                  <c:v>Validation(pcs)</c:v>
                </c:pt>
                <c:pt idx="2">
                  <c:v>Test(pcs)</c:v>
                </c:pt>
              </c:strCache>
            </c:strRef>
          </c:cat>
          <c:val>
            <c:numRef>
              <c:f>工作表1!$C$2:$C$4</c:f>
              <c:numCache>
                <c:formatCode>General</c:formatCode>
                <c:ptCount val="3"/>
                <c:pt idx="0">
                  <c:v>1346</c:v>
                </c:pt>
                <c:pt idx="1">
                  <c:v>269</c:v>
                </c:pt>
                <c:pt idx="2">
                  <c:v>149</c:v>
                </c:pt>
              </c:numCache>
            </c:numRef>
          </c:val>
          <c:extLst>
            <c:ext xmlns:c16="http://schemas.microsoft.com/office/drawing/2014/chart" uri="{C3380CC4-5D6E-409C-BE32-E72D297353CC}">
              <c16:uniqueId val="{00000001-24C5-4CC4-B630-8E9F1050A8C7}"/>
            </c:ext>
          </c:extLst>
        </c:ser>
        <c:dLbls>
          <c:showLegendKey val="0"/>
          <c:showVal val="1"/>
          <c:showCatName val="0"/>
          <c:showSerName val="0"/>
          <c:showPercent val="0"/>
          <c:showBubbleSize val="0"/>
        </c:dLbls>
        <c:gapWidth val="75"/>
        <c:axId val="423011871"/>
        <c:axId val="423014783"/>
      </c:barChart>
      <c:catAx>
        <c:axId val="4230118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423014783"/>
        <c:crosses val="autoZero"/>
        <c:auto val="1"/>
        <c:lblAlgn val="ctr"/>
        <c:lblOffset val="100"/>
        <c:noMultiLvlLbl val="0"/>
      </c:catAx>
      <c:valAx>
        <c:axId val="423014783"/>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42301187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2000">
          <a:solidFill>
            <a:schemeClr val="tx1"/>
          </a:solidFill>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工作表1!$B$1</c:f>
              <c:strCache>
                <c:ptCount val="1"/>
                <c:pt idx="0">
                  <c:v>Normal</c:v>
                </c:pt>
              </c:strCache>
            </c:strRef>
          </c:tx>
          <c:spPr>
            <a:solidFill>
              <a:srgbClr val="BAF8FF"/>
            </a:solidFill>
            <a:ln>
              <a:noFill/>
            </a:ln>
            <a:effectLst/>
          </c:spPr>
          <c:invertIfNegative val="0"/>
          <c:dLbls>
            <c:dLbl>
              <c:idx val="0"/>
              <c:layout>
                <c:manualLayout>
                  <c:x val="-2.4367939773197778E-2"/>
                  <c:y val="0"/>
                </c:manualLayout>
              </c:layout>
              <c:tx>
                <c:rich>
                  <a:bodyPr/>
                  <a:lstStyle/>
                  <a:p>
                    <a:r>
                      <a:rPr lang="en-US" altLang="zh-TW" dirty="0"/>
                      <a:t> </a:t>
                    </a:r>
                    <a:fld id="{8C96CD7D-BC6A-4A0F-9CAB-2291541BAE87}" type="VALUE">
                      <a:rPr lang="en-US" smtClean="0"/>
                      <a:pPr/>
                      <a:t>[值]</a:t>
                    </a:fld>
                    <a:endParaRPr lang="en-US" altLang="zh-TW" dirty="0"/>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8D5E-4233-A5D5-4159C809C17E}"/>
                </c:ext>
              </c:extLst>
            </c:dLbl>
            <c:spPr>
              <a:noFill/>
              <a:ln>
                <a:noFill/>
              </a:ln>
              <a:effectLst/>
            </c:spPr>
            <c:txPr>
              <a:bodyPr rot="0" spcFirstLastPara="1" vertOverflow="ellipsis" vert="horz" wrap="square" anchor="ctr" anchorCtr="1"/>
              <a:lstStyle/>
              <a:p>
                <a:pPr>
                  <a:defRPr sz="1200" b="0" i="0" u="none" strike="noStrike" kern="1200" baseline="0">
                    <a:solidFill>
                      <a:srgbClr val="BAF8FF"/>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工作表1!$A$2:$A$4</c:f>
              <c:strCache>
                <c:ptCount val="3"/>
                <c:pt idx="0">
                  <c:v>Train(pcs)</c:v>
                </c:pt>
                <c:pt idx="1">
                  <c:v>Validation(pcs)</c:v>
                </c:pt>
                <c:pt idx="2">
                  <c:v>Test(pcs)</c:v>
                </c:pt>
              </c:strCache>
            </c:strRef>
          </c:cat>
          <c:val>
            <c:numRef>
              <c:f>工作表1!$B$2:$B$4</c:f>
              <c:numCache>
                <c:formatCode>General</c:formatCode>
                <c:ptCount val="3"/>
                <c:pt idx="0">
                  <c:v>1341</c:v>
                </c:pt>
                <c:pt idx="1">
                  <c:v>268</c:v>
                </c:pt>
                <c:pt idx="2">
                  <c:v>234</c:v>
                </c:pt>
              </c:numCache>
            </c:numRef>
          </c:val>
          <c:extLst>
            <c:ext xmlns:c16="http://schemas.microsoft.com/office/drawing/2014/chart" uri="{C3380CC4-5D6E-409C-BE32-E72D297353CC}">
              <c16:uniqueId val="{00000000-8D5E-4233-A5D5-4159C809C17E}"/>
            </c:ext>
          </c:extLst>
        </c:ser>
        <c:ser>
          <c:idx val="1"/>
          <c:order val="1"/>
          <c:tx>
            <c:strRef>
              <c:f>工作表1!$C$1</c:f>
              <c:strCache>
                <c:ptCount val="1"/>
                <c:pt idx="0">
                  <c:v>Pneumonia</c:v>
                </c:pt>
              </c:strCache>
            </c:strRef>
          </c:tx>
          <c:spPr>
            <a:solidFill>
              <a:srgbClr val="F6C4C0"/>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rgbClr val="BAF8FF"/>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工作表1!$A$2:$A$4</c:f>
              <c:strCache>
                <c:ptCount val="3"/>
                <c:pt idx="0">
                  <c:v>Train(pcs)</c:v>
                </c:pt>
                <c:pt idx="1">
                  <c:v>Validation(pcs)</c:v>
                </c:pt>
                <c:pt idx="2">
                  <c:v>Test(pcs)</c:v>
                </c:pt>
              </c:strCache>
            </c:strRef>
          </c:cat>
          <c:val>
            <c:numRef>
              <c:f>工作表1!$C$2:$C$4</c:f>
              <c:numCache>
                <c:formatCode>General</c:formatCode>
                <c:ptCount val="3"/>
                <c:pt idx="0">
                  <c:v>3875</c:v>
                </c:pt>
                <c:pt idx="1">
                  <c:v>775</c:v>
                </c:pt>
                <c:pt idx="2">
                  <c:v>390</c:v>
                </c:pt>
              </c:numCache>
            </c:numRef>
          </c:val>
          <c:extLst>
            <c:ext xmlns:c16="http://schemas.microsoft.com/office/drawing/2014/chart" uri="{C3380CC4-5D6E-409C-BE32-E72D297353CC}">
              <c16:uniqueId val="{00000001-8D5E-4233-A5D5-4159C809C17E}"/>
            </c:ext>
          </c:extLst>
        </c:ser>
        <c:dLbls>
          <c:showLegendKey val="0"/>
          <c:showVal val="1"/>
          <c:showCatName val="0"/>
          <c:showSerName val="0"/>
          <c:showPercent val="0"/>
          <c:showBubbleSize val="0"/>
        </c:dLbls>
        <c:gapWidth val="75"/>
        <c:axId val="557501727"/>
        <c:axId val="557503391"/>
      </c:barChart>
      <c:catAx>
        <c:axId val="5575017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rgbClr val="BAF8FF"/>
                </a:solidFill>
                <a:latin typeface="+mn-lt"/>
                <a:ea typeface="+mn-ea"/>
                <a:cs typeface="+mn-cs"/>
              </a:defRPr>
            </a:pPr>
            <a:endParaRPr lang="en-US"/>
          </a:p>
        </c:txPr>
        <c:crossAx val="557503391"/>
        <c:crosses val="autoZero"/>
        <c:auto val="1"/>
        <c:lblAlgn val="ctr"/>
        <c:lblOffset val="100"/>
        <c:noMultiLvlLbl val="0"/>
      </c:catAx>
      <c:valAx>
        <c:axId val="557503391"/>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rgbClr val="BAF8FF"/>
                </a:solidFill>
                <a:latin typeface="+mn-lt"/>
                <a:ea typeface="+mn-ea"/>
                <a:cs typeface="+mn-cs"/>
              </a:defRPr>
            </a:pPr>
            <a:endParaRPr lang="en-US"/>
          </a:p>
        </c:txPr>
        <c:crossAx val="55750172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rgbClr val="BAF8FF"/>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solidFill>
            <a:srgbClr val="BAF8FF"/>
          </a:solidFill>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188548743091027"/>
          <c:y val="8.4347432234687492E-2"/>
          <c:w val="0.76830731989488232"/>
          <c:h val="0.69896406754465423"/>
        </c:manualLayout>
      </c:layout>
      <c:barChart>
        <c:barDir val="bar"/>
        <c:grouping val="clustered"/>
        <c:varyColors val="0"/>
        <c:ser>
          <c:idx val="0"/>
          <c:order val="0"/>
          <c:tx>
            <c:strRef>
              <c:f>工作表1!$B$1</c:f>
              <c:strCache>
                <c:ptCount val="1"/>
                <c:pt idx="0">
                  <c:v>Ensemble</c:v>
                </c:pt>
              </c:strCache>
            </c:strRef>
          </c:tx>
          <c:spPr>
            <a:solidFill>
              <a:srgbClr val="FF6F6F"/>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DIN Alternate Light" panose="0202050000000000000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工作表1!$A$2:$A$5</c:f>
              <c:strCache>
                <c:ptCount val="4"/>
                <c:pt idx="0">
                  <c:v>F1 score</c:v>
                </c:pt>
                <c:pt idx="1">
                  <c:v>Precision</c:v>
                </c:pt>
                <c:pt idx="2">
                  <c:v>Recall</c:v>
                </c:pt>
                <c:pt idx="3">
                  <c:v>Accuracy</c:v>
                </c:pt>
              </c:strCache>
            </c:strRef>
          </c:cat>
          <c:val>
            <c:numRef>
              <c:f>工作表1!$B$2:$B$5</c:f>
              <c:numCache>
                <c:formatCode>General</c:formatCode>
                <c:ptCount val="4"/>
                <c:pt idx="0">
                  <c:v>91.8</c:v>
                </c:pt>
                <c:pt idx="1">
                  <c:v>97.7</c:v>
                </c:pt>
                <c:pt idx="2">
                  <c:v>86.5</c:v>
                </c:pt>
                <c:pt idx="3">
                  <c:v>94.1</c:v>
                </c:pt>
              </c:numCache>
            </c:numRef>
          </c:val>
          <c:extLst>
            <c:ext xmlns:c16="http://schemas.microsoft.com/office/drawing/2014/chart" uri="{C3380CC4-5D6E-409C-BE32-E72D297353CC}">
              <c16:uniqueId val="{00000000-CE8B-431D-9695-35BD68B18363}"/>
            </c:ext>
          </c:extLst>
        </c:ser>
        <c:ser>
          <c:idx val="1"/>
          <c:order val="1"/>
          <c:tx>
            <c:strRef>
              <c:f>工作表1!$C$1</c:f>
              <c:strCache>
                <c:ptCount val="1"/>
                <c:pt idx="0">
                  <c:v>ResNet50V2</c:v>
                </c:pt>
              </c:strCache>
            </c:strRef>
          </c:tx>
          <c:spPr>
            <a:solidFill>
              <a:schemeClr val="accent1">
                <a:lumMod val="60000"/>
                <a:lumOff val="40000"/>
              </a:schemeClr>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DIN Alternate Light" panose="0202050000000000000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工作表1!$A$2:$A$5</c:f>
              <c:strCache>
                <c:ptCount val="4"/>
                <c:pt idx="0">
                  <c:v>F1 score</c:v>
                </c:pt>
                <c:pt idx="1">
                  <c:v>Precision</c:v>
                </c:pt>
                <c:pt idx="2">
                  <c:v>Recall</c:v>
                </c:pt>
                <c:pt idx="3">
                  <c:v>Accuracy</c:v>
                </c:pt>
              </c:strCache>
            </c:strRef>
          </c:cat>
          <c:val>
            <c:numRef>
              <c:f>工作表1!$C$2:$C$5</c:f>
              <c:numCache>
                <c:formatCode>General</c:formatCode>
                <c:ptCount val="4"/>
                <c:pt idx="0">
                  <c:v>77.5</c:v>
                </c:pt>
                <c:pt idx="1">
                  <c:v>73.099999999999994</c:v>
                </c:pt>
                <c:pt idx="2">
                  <c:v>82.4</c:v>
                </c:pt>
                <c:pt idx="3">
                  <c:v>91.8</c:v>
                </c:pt>
              </c:numCache>
            </c:numRef>
          </c:val>
          <c:extLst>
            <c:ext xmlns:c16="http://schemas.microsoft.com/office/drawing/2014/chart" uri="{C3380CC4-5D6E-409C-BE32-E72D297353CC}">
              <c16:uniqueId val="{00000001-CE8B-431D-9695-35BD68B18363}"/>
            </c:ext>
          </c:extLst>
        </c:ser>
        <c:ser>
          <c:idx val="2"/>
          <c:order val="2"/>
          <c:tx>
            <c:strRef>
              <c:f>工作表1!$D$1</c:f>
              <c:strCache>
                <c:ptCount val="1"/>
                <c:pt idx="0">
                  <c:v>ResNet152V22</c:v>
                </c:pt>
              </c:strCache>
            </c:strRef>
          </c:tx>
          <c:spPr>
            <a:solidFill>
              <a:srgbClr val="CBFDB9"/>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DIN Alternate Light" panose="0202050000000000000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工作表1!$A$2:$A$5</c:f>
              <c:strCache>
                <c:ptCount val="4"/>
                <c:pt idx="0">
                  <c:v>F1 score</c:v>
                </c:pt>
                <c:pt idx="1">
                  <c:v>Precision</c:v>
                </c:pt>
                <c:pt idx="2">
                  <c:v>Recall</c:v>
                </c:pt>
                <c:pt idx="3">
                  <c:v>Accuracy</c:v>
                </c:pt>
              </c:strCache>
            </c:strRef>
          </c:cat>
          <c:val>
            <c:numRef>
              <c:f>工作表1!$D$2:$D$5</c:f>
              <c:numCache>
                <c:formatCode>General</c:formatCode>
                <c:ptCount val="4"/>
                <c:pt idx="0">
                  <c:v>86.9</c:v>
                </c:pt>
                <c:pt idx="1">
                  <c:v>94.4</c:v>
                </c:pt>
                <c:pt idx="2">
                  <c:v>80.400000000000006</c:v>
                </c:pt>
                <c:pt idx="3">
                  <c:v>90.8</c:v>
                </c:pt>
              </c:numCache>
            </c:numRef>
          </c:val>
          <c:extLst>
            <c:ext xmlns:c16="http://schemas.microsoft.com/office/drawing/2014/chart" uri="{C3380CC4-5D6E-409C-BE32-E72D297353CC}">
              <c16:uniqueId val="{00000002-CE8B-431D-9695-35BD68B18363}"/>
            </c:ext>
          </c:extLst>
        </c:ser>
        <c:ser>
          <c:idx val="3"/>
          <c:order val="3"/>
          <c:tx>
            <c:strRef>
              <c:f>工作表1!$E$1</c:f>
              <c:strCache>
                <c:ptCount val="1"/>
                <c:pt idx="0">
                  <c:v>mobilenet</c:v>
                </c:pt>
              </c:strCache>
            </c:strRef>
          </c:tx>
          <c:spPr>
            <a:solidFill>
              <a:schemeClr val="accent6">
                <a:lumMod val="20000"/>
                <a:lumOff val="80000"/>
              </a:schemeClr>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DIN Alternate Light" panose="0202050000000000000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工作表1!$A$2:$A$5</c:f>
              <c:strCache>
                <c:ptCount val="4"/>
                <c:pt idx="0">
                  <c:v>F1 score</c:v>
                </c:pt>
                <c:pt idx="1">
                  <c:v>Precision</c:v>
                </c:pt>
                <c:pt idx="2">
                  <c:v>Recall</c:v>
                </c:pt>
                <c:pt idx="3">
                  <c:v>Accuracy</c:v>
                </c:pt>
              </c:strCache>
            </c:strRef>
          </c:cat>
          <c:val>
            <c:numRef>
              <c:f>工作表1!$E$2:$E$5</c:f>
              <c:numCache>
                <c:formatCode>General</c:formatCode>
                <c:ptCount val="4"/>
                <c:pt idx="0">
                  <c:v>83.8</c:v>
                </c:pt>
                <c:pt idx="1">
                  <c:v>91.9</c:v>
                </c:pt>
                <c:pt idx="2">
                  <c:v>77</c:v>
                </c:pt>
                <c:pt idx="3">
                  <c:v>88.7</c:v>
                </c:pt>
              </c:numCache>
            </c:numRef>
          </c:val>
          <c:extLst>
            <c:ext xmlns:c16="http://schemas.microsoft.com/office/drawing/2014/chart" uri="{C3380CC4-5D6E-409C-BE32-E72D297353CC}">
              <c16:uniqueId val="{00000003-CE8B-431D-9695-35BD68B18363}"/>
            </c:ext>
          </c:extLst>
        </c:ser>
        <c:ser>
          <c:idx val="4"/>
          <c:order val="4"/>
          <c:tx>
            <c:strRef>
              <c:f>工作表1!$F$1</c:f>
              <c:strCache>
                <c:ptCount val="1"/>
                <c:pt idx="0">
                  <c:v>Self-build CNN</c:v>
                </c:pt>
              </c:strCache>
            </c:strRef>
          </c:tx>
          <c:spPr>
            <a:solidFill>
              <a:srgbClr val="FDBBBB"/>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DIN Alternate Light" panose="0202050000000000000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工作表1!$A$2:$A$5</c:f>
              <c:strCache>
                <c:ptCount val="4"/>
                <c:pt idx="0">
                  <c:v>F1 score</c:v>
                </c:pt>
                <c:pt idx="1">
                  <c:v>Precision</c:v>
                </c:pt>
                <c:pt idx="2">
                  <c:v>Recall</c:v>
                </c:pt>
                <c:pt idx="3">
                  <c:v>Accuracy</c:v>
                </c:pt>
              </c:strCache>
            </c:strRef>
          </c:cat>
          <c:val>
            <c:numRef>
              <c:f>工作表1!$F$2:$F$5</c:f>
              <c:numCache>
                <c:formatCode>General</c:formatCode>
                <c:ptCount val="4"/>
                <c:pt idx="0">
                  <c:v>89.9</c:v>
                </c:pt>
                <c:pt idx="1">
                  <c:v>89.9</c:v>
                </c:pt>
                <c:pt idx="2">
                  <c:v>89.9</c:v>
                </c:pt>
                <c:pt idx="3">
                  <c:v>92.3</c:v>
                </c:pt>
              </c:numCache>
            </c:numRef>
          </c:val>
          <c:extLst>
            <c:ext xmlns:c16="http://schemas.microsoft.com/office/drawing/2014/chart" uri="{C3380CC4-5D6E-409C-BE32-E72D297353CC}">
              <c16:uniqueId val="{00000004-CE8B-431D-9695-35BD68B18363}"/>
            </c:ext>
          </c:extLst>
        </c:ser>
        <c:dLbls>
          <c:dLblPos val="outEnd"/>
          <c:showLegendKey val="0"/>
          <c:showVal val="1"/>
          <c:showCatName val="0"/>
          <c:showSerName val="0"/>
          <c:showPercent val="0"/>
          <c:showBubbleSize val="0"/>
        </c:dLbls>
        <c:gapWidth val="182"/>
        <c:axId val="1048583951"/>
        <c:axId val="1048588111"/>
      </c:barChart>
      <c:catAx>
        <c:axId val="104858395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DIN Alternate Light" panose="02020500000000000000"/>
                <a:ea typeface="+mn-ea"/>
                <a:cs typeface="+mn-cs"/>
              </a:defRPr>
            </a:pPr>
            <a:endParaRPr lang="en-US"/>
          </a:p>
        </c:txPr>
        <c:crossAx val="1048588111"/>
        <c:crosses val="autoZero"/>
        <c:auto val="1"/>
        <c:lblAlgn val="ctr"/>
        <c:lblOffset val="100"/>
        <c:noMultiLvlLbl val="0"/>
      </c:catAx>
      <c:valAx>
        <c:axId val="1048588111"/>
        <c:scaling>
          <c:orientation val="minMax"/>
          <c:max val="100"/>
          <c:min val="7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DIN Alternate Light" panose="02020500000000000000"/>
                    <a:ea typeface="+mn-ea"/>
                    <a:cs typeface="+mn-cs"/>
                  </a:defRPr>
                </a:pPr>
                <a:r>
                  <a:rPr lang="en-US"/>
                  <a:t>(%)</a:t>
                </a:r>
                <a:endParaRPr lang="zh-TW"/>
              </a:p>
            </c:rich>
          </c:tx>
          <c:layout>
            <c:manualLayout>
              <c:xMode val="edge"/>
              <c:yMode val="edge"/>
              <c:x val="0.52965039460291374"/>
              <c:y val="0.8445948017559751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DIN Alternate Light" panose="02020500000000000000"/>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DIN Alternate Light" panose="02020500000000000000"/>
                <a:ea typeface="+mn-ea"/>
                <a:cs typeface="+mn-cs"/>
              </a:defRPr>
            </a:pPr>
            <a:endParaRPr lang="en-US"/>
          </a:p>
        </c:txPr>
        <c:crossAx val="104858395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DIN Alternate Light" panose="02020500000000000000"/>
              <a:ea typeface="+mn-ea"/>
              <a:cs typeface="+mn-cs"/>
            </a:defRPr>
          </a:pPr>
          <a:endParaRPr lang="en-US"/>
        </a:p>
      </c:txPr>
    </c:legend>
    <c:plotVisOnly val="1"/>
    <c:dispBlanksAs val="gap"/>
    <c:showDLblsOverMax val="0"/>
  </c:chart>
  <c:spPr>
    <a:noFill/>
    <a:ln>
      <a:noFill/>
    </a:ln>
    <a:effectLst/>
  </c:spPr>
  <c:txPr>
    <a:bodyPr/>
    <a:lstStyle/>
    <a:p>
      <a:pPr>
        <a:defRPr sz="2000">
          <a:latin typeface="DIN Alternate Light" panose="0202050000000000000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0.3046</cdr:x>
      <cdr:y>0.01253</cdr:y>
    </cdr:from>
    <cdr:to>
      <cdr:x>0.55685</cdr:x>
      <cdr:y>0.09706</cdr:y>
    </cdr:to>
    <cdr:sp macro="" textlink="">
      <cdr:nvSpPr>
        <cdr:cNvPr id="2" name="弧形箭號 (下彎) 16">
          <a:extLst xmlns:a="http://schemas.openxmlformats.org/drawingml/2006/main">
            <a:ext uri="{FF2B5EF4-FFF2-40B4-BE49-F238E27FC236}">
              <a16:creationId xmlns:a16="http://schemas.microsoft.com/office/drawing/2014/main" id="{A6780582-5840-8F91-6154-7FF17A562338}"/>
            </a:ext>
          </a:extLst>
        </cdr:cNvPr>
        <cdr:cNvSpPr/>
      </cdr:nvSpPr>
      <cdr:spPr>
        <a:xfrm xmlns:a="http://schemas.openxmlformats.org/drawingml/2006/main">
          <a:off x="2222438" y="74214"/>
          <a:ext cx="1840515" cy="500819"/>
        </a:xfrm>
        <a:prstGeom xmlns:a="http://schemas.openxmlformats.org/drawingml/2006/main" prst="curvedDownArrow">
          <a:avLst/>
        </a:prstGeom>
        <a:solidFill xmlns:a="http://schemas.openxmlformats.org/drawingml/2006/main">
          <a:srgbClr val="BAF8FF"/>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xmlns:a="http://schemas.openxmlformats.org/drawingml/2006/main">
          <a:pPr algn="ctr"/>
          <a:endParaRPr lang="zh-TW" altLang="en-US">
            <a:solidFill>
              <a:schemeClr val="tx1"/>
            </a:solidFill>
          </a:endParaRPr>
        </a:p>
      </cdr:txBody>
    </cdr:sp>
  </cdr:relSizeAnchor>
  <cdr:relSizeAnchor xmlns:cdr="http://schemas.openxmlformats.org/drawingml/2006/chartDrawing">
    <cdr:from>
      <cdr:x>0.40885</cdr:x>
      <cdr:y>0.10331</cdr:y>
    </cdr:from>
    <cdr:to>
      <cdr:x>0.65278</cdr:x>
      <cdr:y>0.26881</cdr:y>
    </cdr:to>
    <cdr:sp macro="" textlink="">
      <cdr:nvSpPr>
        <cdr:cNvPr id="3" name="標題 3">
          <a:extLst xmlns:a="http://schemas.openxmlformats.org/drawingml/2006/main">
            <a:ext uri="{FF2B5EF4-FFF2-40B4-BE49-F238E27FC236}">
              <a16:creationId xmlns:a16="http://schemas.microsoft.com/office/drawing/2014/main" id="{4A77CE77-3157-485F-B2D2-20A675404B6A}"/>
            </a:ext>
          </a:extLst>
        </cdr:cNvPr>
        <cdr:cNvSpPr txBox="1">
          <a:spLocks xmlns:a="http://schemas.openxmlformats.org/drawingml/2006/main"/>
        </cdr:cNvSpPr>
      </cdr:nvSpPr>
      <cdr:spPr>
        <a:xfrm xmlns:a="http://schemas.openxmlformats.org/drawingml/2006/main" rot="10800000" flipV="1">
          <a:off x="2983084" y="612114"/>
          <a:ext cx="1779798" cy="980545"/>
        </a:xfrm>
        <a:prstGeom xmlns:a="http://schemas.openxmlformats.org/drawingml/2006/main" prst="rect">
          <a:avLst/>
        </a:prstGeom>
        <a:noFill xmlns:a="http://schemas.openxmlformats.org/drawingml/2006/main"/>
        <a:ln xmlns:a="http://schemas.openxmlformats.org/drawingml/2006/main">
          <a:noFill/>
        </a:ln>
      </cdr:spPr>
      <cdr:txBody>
        <a:bodyPr xmlns:a="http://schemas.openxmlformats.org/drawingml/2006/main" spcFirstLastPara="1" wrap="square" lIns="91425" tIns="91425" rIns="91425" bIns="91425" anchor="t" anchorCtr="0">
          <a:noAutofit/>
        </a:bodyPr>
        <a:lstStyle xmlns:a="http://schemas.openxmlformats.org/drawingml/2006/main">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xmlns:a="http://schemas.openxmlformats.org/drawingml/2006/main">
          <a:pPr algn="ctr"/>
          <a:r>
            <a:rPr lang="en-US" altLang="zh-TW" sz="1800" b="1" dirty="0">
              <a:solidFill>
                <a:srgbClr val="BAF8FF"/>
              </a:solidFill>
              <a:effectLst>
                <a:glow rad="63500">
                  <a:schemeClr val="bg1">
                    <a:alpha val="10000"/>
                  </a:schemeClr>
                </a:glow>
              </a:effectLst>
              <a:latin typeface="DIN Alternate Light" panose="02020500000000000000"/>
              <a:ea typeface="思源黑體 TWHK Normal" panose="02020500000000000000" charset="-120"/>
            </a:rPr>
            <a:t>Split 20%</a:t>
          </a:r>
        </a:p>
        <a:p xmlns:a="http://schemas.openxmlformats.org/drawingml/2006/main">
          <a:pPr algn="ctr"/>
          <a:r>
            <a:rPr lang="en-US" altLang="zh-TW" sz="1800" b="1" dirty="0">
              <a:solidFill>
                <a:srgbClr val="BAF8FF"/>
              </a:solidFill>
              <a:effectLst>
                <a:glow rad="63500">
                  <a:schemeClr val="bg1">
                    <a:alpha val="10000"/>
                  </a:schemeClr>
                </a:glow>
              </a:effectLst>
              <a:latin typeface="DIN Alternate Light" panose="02020500000000000000"/>
              <a:ea typeface="思源黑體 TWHK Normal" panose="02020500000000000000" charset="-120"/>
            </a:rPr>
            <a:t>To</a:t>
          </a:r>
        </a:p>
        <a:p xmlns:a="http://schemas.openxmlformats.org/drawingml/2006/main">
          <a:pPr algn="ctr"/>
          <a:r>
            <a:rPr lang="en-US" altLang="zh-TW" sz="1800" b="1" dirty="0">
              <a:solidFill>
                <a:srgbClr val="BAF8FF"/>
              </a:solidFill>
              <a:effectLst>
                <a:glow rad="63500">
                  <a:schemeClr val="bg1">
                    <a:alpha val="10000"/>
                  </a:schemeClr>
                </a:glow>
              </a:effectLst>
              <a:latin typeface="DIN Alternate Light" panose="02020500000000000000"/>
              <a:ea typeface="思源黑體 TWHK Normal" panose="02020500000000000000" charset="-120"/>
            </a:rPr>
            <a:t>validation</a:t>
          </a:r>
          <a:endParaRPr lang="zh-TW" altLang="en-US" sz="1800" b="1" dirty="0">
            <a:solidFill>
              <a:srgbClr val="BAF8FF"/>
            </a:solidFill>
            <a:effectLst>
              <a:glow rad="63500">
                <a:schemeClr val="bg1">
                  <a:alpha val="10000"/>
                </a:schemeClr>
              </a:glow>
            </a:effectLst>
            <a:latin typeface="DIN Alternate Light" panose="02020500000000000000"/>
            <a:ea typeface="思源黑體 TWHK Normal" panose="02020500000000000000" charset="-120"/>
          </a:endParaRPr>
        </a:p>
      </cdr:txBody>
    </cdr:sp>
  </cdr:relSizeAnchor>
</c:userShapes>
</file>

<file path=ppt/media/hdphoto1.wdp>
</file>

<file path=ppt/media/hdphoto2.wdp>
</file>

<file path=ppt/media/hdphoto3.wdp>
</file>

<file path=ppt/media/hdphoto4.wdp>
</file>

<file path=ppt/media/hdphoto5.wdp>
</file>

<file path=ppt/media/image1.jpg>
</file>

<file path=ppt/media/image10.jpe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png>
</file>

<file path=ppt/media/image27.jpg>
</file>

<file path=ppt/media/image28.jpg>
</file>

<file path=ppt/media/image29.jpg>
</file>

<file path=ppt/media/image3.png>
</file>

<file path=ppt/media/image30.jpg>
</file>

<file path=ppt/media/image31.jp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15AFCD-F8B5-3040-8CC6-E0FB2DD32D1F}" type="datetimeFigureOut">
              <a:rPr kumimoji="1" lang="zh-TW" altLang="en-US" smtClean="0"/>
              <a:t>2023/1/28</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a:t>按一下以編輯母片文字樣式</a:t>
            </a:r>
          </a:p>
          <a:p>
            <a:pPr lvl="1"/>
            <a:r>
              <a:rPr kumimoji="1" lang="zh-TW" altLang="en-US"/>
              <a:t>第二層</a:t>
            </a:r>
          </a:p>
          <a:p>
            <a:pPr lvl="2"/>
            <a:r>
              <a:rPr kumimoji="1" lang="zh-TW" altLang="en-US"/>
              <a:t>第三層</a:t>
            </a:r>
          </a:p>
          <a:p>
            <a:pPr lvl="3"/>
            <a:r>
              <a:rPr kumimoji="1" lang="zh-TW" altLang="en-US"/>
              <a:t>第四層</a:t>
            </a:r>
          </a:p>
          <a:p>
            <a:pPr lvl="4"/>
            <a:r>
              <a:rPr kumimoji="1"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5BA91D-1E05-F840-8340-B4D03012FF5A}" type="slidenum">
              <a:rPr kumimoji="1" lang="zh-TW" altLang="en-US" smtClean="0"/>
              <a:t>‹#›</a:t>
            </a:fld>
            <a:endParaRPr kumimoji="1" lang="zh-TW" altLang="en-US"/>
          </a:p>
        </p:txBody>
      </p:sp>
    </p:spTree>
    <p:extLst>
      <p:ext uri="{BB962C8B-B14F-4D97-AF65-F5344CB8AC3E}">
        <p14:creationId xmlns:p14="http://schemas.microsoft.com/office/powerpoint/2010/main" val="2934302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00058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685800" y="1143000"/>
            <a:ext cx="5486400" cy="3086100"/>
          </a:xfrm>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5"/>
          </p:nvPr>
        </p:nvSpPr>
        <p:spPr/>
        <p:txBody>
          <a:bodyPr/>
          <a:lstStyle/>
          <a:p>
            <a:fld id="{6F5BA91D-1E05-F840-8340-B4D03012FF5A}" type="slidenum">
              <a:rPr kumimoji="1" lang="zh-TW" altLang="en-US" smtClean="0"/>
              <a:t>7</a:t>
            </a:fld>
            <a:endParaRPr kumimoji="1" lang="zh-TW" altLang="en-US"/>
          </a:p>
        </p:txBody>
      </p:sp>
    </p:spTree>
    <p:extLst>
      <p:ext uri="{BB962C8B-B14F-4D97-AF65-F5344CB8AC3E}">
        <p14:creationId xmlns:p14="http://schemas.microsoft.com/office/powerpoint/2010/main" val="37738821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a:xfrm>
            <a:off x="381000" y="685800"/>
            <a:ext cx="6096000" cy="3429000"/>
          </a:xfrm>
        </p:spPr>
      </p:sp>
      <p:sp>
        <p:nvSpPr>
          <p:cNvPr id="3" name="備忘稿版面配置區 2"/>
          <p:cNvSpPr>
            <a:spLocks noGrp="1"/>
          </p:cNvSpPr>
          <p:nvPr>
            <p:ph type="body" idx="1"/>
          </p:nvPr>
        </p:nvSpPr>
        <p:spPr/>
        <p:txBody>
          <a:bodyPr/>
          <a:lstStyle/>
          <a:p>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本研究透過深度學習針對胸部</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X</a:t>
            </a:r>
            <a:r>
              <a:rPr lang="zh-CN" altLang="en-US" sz="1100" dirty="0">
                <a:solidFill>
                  <a:schemeClr val="tx1">
                    <a:lumMod val="10000"/>
                    <a:lumOff val="90000"/>
                  </a:schemeClr>
                </a:solidFill>
                <a:latin typeface="思源黑体 CN Normal" panose="02020500000000000000" charset="-128"/>
                <a:ea typeface="思源黑体 CN Normal" panose="02020500000000000000" charset="-128"/>
              </a:rPr>
              <a:t>光</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影像進行影像辨識研究，使用來自於</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Kaggle</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的胸部</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X</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光影像數據庫，包含正常的肺和一般肺炎的胸部</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X</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光影像，透過四種模型來進行</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X</a:t>
            </a:r>
            <a:r>
              <a:rPr lang="zh-CN" altLang="en-US" sz="1100" dirty="0">
                <a:solidFill>
                  <a:schemeClr val="tx1">
                    <a:lumMod val="10000"/>
                    <a:lumOff val="90000"/>
                  </a:schemeClr>
                </a:solidFill>
                <a:latin typeface="思源黑体 CN Normal" panose="02020500000000000000" charset="-128"/>
                <a:ea typeface="思源黑体 CN Normal" panose="02020500000000000000" charset="-128"/>
              </a:rPr>
              <a:t>光</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影像的預測，接著將</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CNN</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InceptionV3</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ResNet152V2</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 、 </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EfficientNetV2S</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模型預測的結果得出最終結論。</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EfficientNetV2S</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評估指標比另外三個模型效果好，其準確率、精準度、召回值分別為</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95.5%</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95.7%</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以及</a:t>
            </a:r>
            <a:r>
              <a:rPr lang="en-US" altLang="zh-TW" sz="1100" dirty="0">
                <a:solidFill>
                  <a:schemeClr val="tx1">
                    <a:lumMod val="10000"/>
                    <a:lumOff val="90000"/>
                  </a:schemeClr>
                </a:solidFill>
                <a:latin typeface="思源黑体 CN Normal" panose="02020500000000000000" charset="-128"/>
                <a:ea typeface="思源黑体 CN Normal" panose="02020500000000000000" charset="-128"/>
              </a:rPr>
              <a:t>97.2%</a:t>
            </a:r>
            <a:r>
              <a:rPr lang="zh-TW" altLang="en-US" sz="1100" dirty="0">
                <a:solidFill>
                  <a:schemeClr val="tx1">
                    <a:lumMod val="10000"/>
                    <a:lumOff val="90000"/>
                  </a:schemeClr>
                </a:solidFill>
                <a:latin typeface="思源黑体 CN Normal" panose="02020500000000000000" charset="-128"/>
                <a:ea typeface="思源黑体 CN Normal" panose="02020500000000000000" charset="-128"/>
              </a:rPr>
              <a:t>，可以將此預測結果作為輔助肺炎檢測與醫生診斷的依據。</a:t>
            </a:r>
          </a:p>
          <a:p>
            <a:endParaRPr kumimoji="1" lang="zh-TW" altLang="en-US" sz="1100" dirty="0">
              <a:solidFill>
                <a:schemeClr val="accent6">
                  <a:lumMod val="20000"/>
                  <a:lumOff val="80000"/>
                </a:schemeClr>
              </a:solidFill>
              <a:latin typeface="思源黑體 TWHK Medium" panose="020B0600000000000000" pitchFamily="34" charset="-120"/>
              <a:ea typeface="思源黑體 TWHK Medium" panose="020B0600000000000000" pitchFamily="34" charset="-120"/>
            </a:endParaRPr>
          </a:p>
          <a:p>
            <a:endParaRPr lang="en-US" dirty="0"/>
          </a:p>
        </p:txBody>
      </p:sp>
    </p:spTree>
    <p:extLst>
      <p:ext uri="{BB962C8B-B14F-4D97-AF65-F5344CB8AC3E}">
        <p14:creationId xmlns:p14="http://schemas.microsoft.com/office/powerpoint/2010/main" val="3196929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dirty="0"/>
          </a:p>
        </p:txBody>
      </p:sp>
      <p:sp>
        <p:nvSpPr>
          <p:cNvPr id="4" name="投影片編號版面配置區 3"/>
          <p:cNvSpPr>
            <a:spLocks noGrp="1"/>
          </p:cNvSpPr>
          <p:nvPr>
            <p:ph type="sldNum" sz="quarter" idx="5"/>
          </p:nvPr>
        </p:nvSpPr>
        <p:spPr/>
        <p:txBody>
          <a:bodyPr/>
          <a:lstStyle/>
          <a:p>
            <a:fld id="{6F5BA91D-1E05-F840-8340-B4D03012FF5A}" type="slidenum">
              <a:rPr kumimoji="1" lang="zh-TW" altLang="en-US" smtClean="0"/>
              <a:t>24</a:t>
            </a:fld>
            <a:endParaRPr kumimoji="1" lang="zh-TW" altLang="en-US"/>
          </a:p>
        </p:txBody>
      </p:sp>
    </p:spTree>
    <p:extLst>
      <p:ext uri="{BB962C8B-B14F-4D97-AF65-F5344CB8AC3E}">
        <p14:creationId xmlns:p14="http://schemas.microsoft.com/office/powerpoint/2010/main" val="578575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dirty="0"/>
          </a:p>
        </p:txBody>
      </p:sp>
      <p:sp>
        <p:nvSpPr>
          <p:cNvPr id="4" name="Date Placeholder 3"/>
          <p:cNvSpPr>
            <a:spLocks noGrp="1"/>
          </p:cNvSpPr>
          <p:nvPr>
            <p:ph type="dt" sz="half" idx="10"/>
          </p:nvPr>
        </p:nvSpPr>
        <p:spPr/>
        <p:txBody>
          <a:bodyPr/>
          <a:lstStyle/>
          <a:p>
            <a:fld id="{92D8845E-42AC-BB42-8AAA-B28E8ABE2EB3}" type="datetimeFigureOut">
              <a:rPr kumimoji="1" lang="zh-TW" altLang="en-US" smtClean="0"/>
              <a:pPr/>
              <a:t>2023/1/28</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83E5BAEA-FEDA-CC42-B1E5-B63091CA5A91}" type="slidenum">
              <a:rPr kumimoji="1" lang="zh-TW" altLang="en-US" smtClean="0"/>
              <a:pPr/>
              <a:t>‹#›</a:t>
            </a:fld>
            <a:endParaRPr kumimoji="1" lang="zh-TW" altLang="en-US"/>
          </a:p>
        </p:txBody>
      </p:sp>
    </p:spTree>
    <p:extLst>
      <p:ext uri="{BB962C8B-B14F-4D97-AF65-F5344CB8AC3E}">
        <p14:creationId xmlns:p14="http://schemas.microsoft.com/office/powerpoint/2010/main" val="40036764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92D8845E-42AC-BB42-8AAA-B28E8ABE2EB3}" type="datetimeFigureOut">
              <a:rPr kumimoji="1" lang="zh-TW" altLang="en-US" smtClean="0"/>
              <a:t>2023/1/28</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83E5BAEA-FEDA-CC42-B1E5-B63091CA5A91}" type="slidenum">
              <a:rPr kumimoji="1" lang="zh-TW" altLang="en-US" smtClean="0"/>
              <a:t>‹#›</a:t>
            </a:fld>
            <a:endParaRPr kumimoji="1" lang="zh-TW" altLang="en-US"/>
          </a:p>
        </p:txBody>
      </p:sp>
    </p:spTree>
    <p:extLst>
      <p:ext uri="{BB962C8B-B14F-4D97-AF65-F5344CB8AC3E}">
        <p14:creationId xmlns:p14="http://schemas.microsoft.com/office/powerpoint/2010/main" val="2951430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92D8845E-42AC-BB42-8AAA-B28E8ABE2EB3}" type="datetimeFigureOut">
              <a:rPr kumimoji="1" lang="zh-TW" altLang="en-US" smtClean="0"/>
              <a:t>2023/1/28</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83E5BAEA-FEDA-CC42-B1E5-B63091CA5A91}" type="slidenum">
              <a:rPr kumimoji="1" lang="zh-TW" altLang="en-US" smtClean="0"/>
              <a:t>‹#›</a:t>
            </a:fld>
            <a:endParaRPr kumimoji="1" lang="zh-TW" altLang="en-US"/>
          </a:p>
        </p:txBody>
      </p:sp>
    </p:spTree>
    <p:extLst>
      <p:ext uri="{BB962C8B-B14F-4D97-AF65-F5344CB8AC3E}">
        <p14:creationId xmlns:p14="http://schemas.microsoft.com/office/powerpoint/2010/main" val="10366432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p:cSld name="Title only">
    <p:bg>
      <p:bgPr>
        <a:solidFill>
          <a:srgbClr val="0D2B48"/>
        </a:solidFill>
        <a:effectLst/>
      </p:bgPr>
    </p:bg>
    <p:spTree>
      <p:nvGrpSpPr>
        <p:cNvPr id="1" name="Shape 654"/>
        <p:cNvGrpSpPr/>
        <p:nvPr/>
      </p:nvGrpSpPr>
      <p:grpSpPr>
        <a:xfrm>
          <a:off x="0" y="0"/>
          <a:ext cx="0" cy="0"/>
          <a:chOff x="0" y="0"/>
          <a:chExt cx="0" cy="0"/>
        </a:xfrm>
      </p:grpSpPr>
      <p:sp>
        <p:nvSpPr>
          <p:cNvPr id="655" name="Google Shape;655;p33"/>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思源黑體 TWHK Normal" panose="020B0400000000000000" pitchFamily="34" charset="-120"/>
                <a:ea typeface="思源黑體 TWHK Normal" panose="020B0400000000000000" pitchFamily="34" charset="-120"/>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dirty="0"/>
          </a:p>
        </p:txBody>
      </p:sp>
    </p:spTree>
    <p:extLst>
      <p:ext uri="{BB962C8B-B14F-4D97-AF65-F5344CB8AC3E}">
        <p14:creationId xmlns:p14="http://schemas.microsoft.com/office/powerpoint/2010/main" val="1258852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DIN Alternate Light" panose="02020500000000000000" pitchFamily="18" charset="0"/>
              </a:defRPr>
            </a:lvl1pPr>
          </a:lstStyle>
          <a:p>
            <a:r>
              <a:rPr lang="zh-TW" altLang="en-US" dirty="0"/>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92D8845E-42AC-BB42-8AAA-B28E8ABE2EB3}" type="datetimeFigureOut">
              <a:rPr kumimoji="1" lang="zh-TW" altLang="en-US" smtClean="0"/>
              <a:pPr/>
              <a:t>2023/1/28</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83E5BAEA-FEDA-CC42-B1E5-B63091CA5A91}" type="slidenum">
              <a:rPr kumimoji="1" lang="zh-TW" altLang="en-US" smtClean="0"/>
              <a:pPr/>
              <a:t>‹#›</a:t>
            </a:fld>
            <a:endParaRPr kumimoji="1" lang="zh-TW" altLang="en-US"/>
          </a:p>
        </p:txBody>
      </p:sp>
    </p:spTree>
    <p:extLst>
      <p:ext uri="{BB962C8B-B14F-4D97-AF65-F5344CB8AC3E}">
        <p14:creationId xmlns:p14="http://schemas.microsoft.com/office/powerpoint/2010/main" val="1425617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92D8845E-42AC-BB42-8AAA-B28E8ABE2EB3}" type="datetimeFigureOut">
              <a:rPr kumimoji="1" lang="zh-TW" altLang="en-US" smtClean="0"/>
              <a:t>2023/1/28</a:t>
            </a:fld>
            <a:endParaRPr kumimoji="1" lang="zh-TW" altLang="en-US"/>
          </a:p>
        </p:txBody>
      </p:sp>
      <p:sp>
        <p:nvSpPr>
          <p:cNvPr id="5" name="Footer Placeholder 4"/>
          <p:cNvSpPr>
            <a:spLocks noGrp="1"/>
          </p:cNvSpPr>
          <p:nvPr>
            <p:ph type="ftr" sz="quarter" idx="11"/>
          </p:nvPr>
        </p:nvSpPr>
        <p:spPr/>
        <p:txBody>
          <a:bodyPr/>
          <a:lstStyle/>
          <a:p>
            <a:endParaRPr kumimoji="1" lang="zh-TW" altLang="en-US"/>
          </a:p>
        </p:txBody>
      </p:sp>
      <p:sp>
        <p:nvSpPr>
          <p:cNvPr id="6" name="Slide Number Placeholder 5"/>
          <p:cNvSpPr>
            <a:spLocks noGrp="1"/>
          </p:cNvSpPr>
          <p:nvPr>
            <p:ph type="sldNum" sz="quarter" idx="12"/>
          </p:nvPr>
        </p:nvSpPr>
        <p:spPr/>
        <p:txBody>
          <a:bodyPr/>
          <a:lstStyle/>
          <a:p>
            <a:fld id="{83E5BAEA-FEDA-CC42-B1E5-B63091CA5A91}" type="slidenum">
              <a:rPr kumimoji="1" lang="zh-TW" altLang="en-US" smtClean="0"/>
              <a:t>‹#›</a:t>
            </a:fld>
            <a:endParaRPr kumimoji="1" lang="zh-TW" altLang="en-US"/>
          </a:p>
        </p:txBody>
      </p:sp>
    </p:spTree>
    <p:extLst>
      <p:ext uri="{BB962C8B-B14F-4D97-AF65-F5344CB8AC3E}">
        <p14:creationId xmlns:p14="http://schemas.microsoft.com/office/powerpoint/2010/main" val="4288793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92D8845E-42AC-BB42-8AAA-B28E8ABE2EB3}" type="datetimeFigureOut">
              <a:rPr kumimoji="1" lang="zh-TW" altLang="en-US" smtClean="0"/>
              <a:pPr/>
              <a:t>2023/1/28</a:t>
            </a:fld>
            <a:endParaRPr kumimoji="1" lang="zh-TW" altLang="en-US"/>
          </a:p>
        </p:txBody>
      </p:sp>
      <p:sp>
        <p:nvSpPr>
          <p:cNvPr id="6" name="Footer Placeholder 5"/>
          <p:cNvSpPr>
            <a:spLocks noGrp="1"/>
          </p:cNvSpPr>
          <p:nvPr>
            <p:ph type="ftr" sz="quarter" idx="11"/>
          </p:nvPr>
        </p:nvSpPr>
        <p:spPr/>
        <p:txBody>
          <a:bodyPr/>
          <a:lstStyle/>
          <a:p>
            <a:endParaRPr kumimoji="1" lang="zh-TW" altLang="en-US"/>
          </a:p>
        </p:txBody>
      </p:sp>
      <p:sp>
        <p:nvSpPr>
          <p:cNvPr id="7" name="Slide Number Placeholder 6"/>
          <p:cNvSpPr>
            <a:spLocks noGrp="1"/>
          </p:cNvSpPr>
          <p:nvPr>
            <p:ph type="sldNum" sz="quarter" idx="12"/>
          </p:nvPr>
        </p:nvSpPr>
        <p:spPr/>
        <p:txBody>
          <a:bodyPr/>
          <a:lstStyle/>
          <a:p>
            <a:fld id="{83E5BAEA-FEDA-CC42-B1E5-B63091CA5A91}" type="slidenum">
              <a:rPr kumimoji="1" lang="zh-TW" altLang="en-US" smtClean="0"/>
              <a:pPr/>
              <a:t>‹#›</a:t>
            </a:fld>
            <a:endParaRPr kumimoji="1" lang="zh-TW" altLang="en-US"/>
          </a:p>
        </p:txBody>
      </p:sp>
    </p:spTree>
    <p:extLst>
      <p:ext uri="{BB962C8B-B14F-4D97-AF65-F5344CB8AC3E}">
        <p14:creationId xmlns:p14="http://schemas.microsoft.com/office/powerpoint/2010/main" val="4213080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92D8845E-42AC-BB42-8AAA-B28E8ABE2EB3}" type="datetimeFigureOut">
              <a:rPr kumimoji="1" lang="zh-TW" altLang="en-US" smtClean="0"/>
              <a:pPr/>
              <a:t>2023/1/28</a:t>
            </a:fld>
            <a:endParaRPr kumimoji="1" lang="zh-TW" altLang="en-US"/>
          </a:p>
        </p:txBody>
      </p:sp>
      <p:sp>
        <p:nvSpPr>
          <p:cNvPr id="8" name="Footer Placeholder 7"/>
          <p:cNvSpPr>
            <a:spLocks noGrp="1"/>
          </p:cNvSpPr>
          <p:nvPr>
            <p:ph type="ftr" sz="quarter" idx="11"/>
          </p:nvPr>
        </p:nvSpPr>
        <p:spPr/>
        <p:txBody>
          <a:bodyPr/>
          <a:lstStyle/>
          <a:p>
            <a:endParaRPr kumimoji="1" lang="zh-TW" altLang="en-US"/>
          </a:p>
        </p:txBody>
      </p:sp>
      <p:sp>
        <p:nvSpPr>
          <p:cNvPr id="9" name="Slide Number Placeholder 8"/>
          <p:cNvSpPr>
            <a:spLocks noGrp="1"/>
          </p:cNvSpPr>
          <p:nvPr>
            <p:ph type="sldNum" sz="quarter" idx="12"/>
          </p:nvPr>
        </p:nvSpPr>
        <p:spPr/>
        <p:txBody>
          <a:bodyPr/>
          <a:lstStyle/>
          <a:p>
            <a:fld id="{83E5BAEA-FEDA-CC42-B1E5-B63091CA5A91}" type="slidenum">
              <a:rPr kumimoji="1" lang="zh-TW" altLang="en-US" smtClean="0"/>
              <a:pPr/>
              <a:t>‹#›</a:t>
            </a:fld>
            <a:endParaRPr kumimoji="1" lang="zh-TW" altLang="en-US"/>
          </a:p>
        </p:txBody>
      </p:sp>
    </p:spTree>
    <p:extLst>
      <p:ext uri="{BB962C8B-B14F-4D97-AF65-F5344CB8AC3E}">
        <p14:creationId xmlns:p14="http://schemas.microsoft.com/office/powerpoint/2010/main" val="4234728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92D8845E-42AC-BB42-8AAA-B28E8ABE2EB3}" type="datetimeFigureOut">
              <a:rPr kumimoji="1" lang="zh-TW" altLang="en-US" smtClean="0"/>
              <a:t>2023/1/28</a:t>
            </a:fld>
            <a:endParaRPr kumimoji="1" lang="zh-TW" altLang="en-US"/>
          </a:p>
        </p:txBody>
      </p:sp>
      <p:sp>
        <p:nvSpPr>
          <p:cNvPr id="4" name="Footer Placeholder 3"/>
          <p:cNvSpPr>
            <a:spLocks noGrp="1"/>
          </p:cNvSpPr>
          <p:nvPr>
            <p:ph type="ftr" sz="quarter" idx="11"/>
          </p:nvPr>
        </p:nvSpPr>
        <p:spPr/>
        <p:txBody>
          <a:bodyPr/>
          <a:lstStyle/>
          <a:p>
            <a:endParaRPr kumimoji="1" lang="zh-TW" altLang="en-US"/>
          </a:p>
        </p:txBody>
      </p:sp>
      <p:sp>
        <p:nvSpPr>
          <p:cNvPr id="5" name="Slide Number Placeholder 4"/>
          <p:cNvSpPr>
            <a:spLocks noGrp="1"/>
          </p:cNvSpPr>
          <p:nvPr>
            <p:ph type="sldNum" sz="quarter" idx="12"/>
          </p:nvPr>
        </p:nvSpPr>
        <p:spPr/>
        <p:txBody>
          <a:bodyPr/>
          <a:lstStyle/>
          <a:p>
            <a:fld id="{83E5BAEA-FEDA-CC42-B1E5-B63091CA5A91}" type="slidenum">
              <a:rPr kumimoji="1" lang="zh-TW" altLang="en-US" smtClean="0"/>
              <a:t>‹#›</a:t>
            </a:fld>
            <a:endParaRPr kumimoji="1" lang="zh-TW" altLang="en-US"/>
          </a:p>
        </p:txBody>
      </p:sp>
    </p:spTree>
    <p:extLst>
      <p:ext uri="{BB962C8B-B14F-4D97-AF65-F5344CB8AC3E}">
        <p14:creationId xmlns:p14="http://schemas.microsoft.com/office/powerpoint/2010/main" val="17581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D8845E-42AC-BB42-8AAA-B28E8ABE2EB3}" type="datetimeFigureOut">
              <a:rPr kumimoji="1" lang="zh-TW" altLang="en-US" smtClean="0"/>
              <a:t>2023/1/28</a:t>
            </a:fld>
            <a:endParaRPr kumimoji="1" lang="zh-TW" altLang="en-US"/>
          </a:p>
        </p:txBody>
      </p:sp>
      <p:sp>
        <p:nvSpPr>
          <p:cNvPr id="3" name="Footer Placeholder 2"/>
          <p:cNvSpPr>
            <a:spLocks noGrp="1"/>
          </p:cNvSpPr>
          <p:nvPr>
            <p:ph type="ftr" sz="quarter" idx="11"/>
          </p:nvPr>
        </p:nvSpPr>
        <p:spPr/>
        <p:txBody>
          <a:bodyPr/>
          <a:lstStyle/>
          <a:p>
            <a:endParaRPr kumimoji="1" lang="zh-TW" altLang="en-US"/>
          </a:p>
        </p:txBody>
      </p:sp>
      <p:sp>
        <p:nvSpPr>
          <p:cNvPr id="4" name="Slide Number Placeholder 3"/>
          <p:cNvSpPr>
            <a:spLocks noGrp="1"/>
          </p:cNvSpPr>
          <p:nvPr>
            <p:ph type="sldNum" sz="quarter" idx="12"/>
          </p:nvPr>
        </p:nvSpPr>
        <p:spPr/>
        <p:txBody>
          <a:bodyPr/>
          <a:lstStyle/>
          <a:p>
            <a:fld id="{83E5BAEA-FEDA-CC42-B1E5-B63091CA5A91}" type="slidenum">
              <a:rPr kumimoji="1" lang="zh-TW" altLang="en-US" smtClean="0"/>
              <a:t>‹#›</a:t>
            </a:fld>
            <a:endParaRPr kumimoji="1" lang="zh-TW" altLang="en-US"/>
          </a:p>
        </p:txBody>
      </p:sp>
    </p:spTree>
    <p:extLst>
      <p:ext uri="{BB962C8B-B14F-4D97-AF65-F5344CB8AC3E}">
        <p14:creationId xmlns:p14="http://schemas.microsoft.com/office/powerpoint/2010/main" val="3716985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92D8845E-42AC-BB42-8AAA-B28E8ABE2EB3}" type="datetimeFigureOut">
              <a:rPr kumimoji="1" lang="zh-TW" altLang="en-US" smtClean="0"/>
              <a:pPr/>
              <a:t>2023/1/28</a:t>
            </a:fld>
            <a:endParaRPr kumimoji="1" lang="zh-TW" altLang="en-US"/>
          </a:p>
        </p:txBody>
      </p:sp>
      <p:sp>
        <p:nvSpPr>
          <p:cNvPr id="6" name="Footer Placeholder 5"/>
          <p:cNvSpPr>
            <a:spLocks noGrp="1"/>
          </p:cNvSpPr>
          <p:nvPr>
            <p:ph type="ftr" sz="quarter" idx="11"/>
          </p:nvPr>
        </p:nvSpPr>
        <p:spPr/>
        <p:txBody>
          <a:bodyPr/>
          <a:lstStyle/>
          <a:p>
            <a:endParaRPr kumimoji="1" lang="zh-TW" altLang="en-US"/>
          </a:p>
        </p:txBody>
      </p:sp>
      <p:sp>
        <p:nvSpPr>
          <p:cNvPr id="7" name="Slide Number Placeholder 6"/>
          <p:cNvSpPr>
            <a:spLocks noGrp="1"/>
          </p:cNvSpPr>
          <p:nvPr>
            <p:ph type="sldNum" sz="quarter" idx="12"/>
          </p:nvPr>
        </p:nvSpPr>
        <p:spPr/>
        <p:txBody>
          <a:bodyPr/>
          <a:lstStyle/>
          <a:p>
            <a:fld id="{83E5BAEA-FEDA-CC42-B1E5-B63091CA5A91}" type="slidenum">
              <a:rPr kumimoji="1" lang="zh-TW" altLang="en-US" smtClean="0"/>
              <a:pPr/>
              <a:t>‹#›</a:t>
            </a:fld>
            <a:endParaRPr kumimoji="1" lang="zh-TW" altLang="en-US"/>
          </a:p>
        </p:txBody>
      </p:sp>
    </p:spTree>
    <p:extLst>
      <p:ext uri="{BB962C8B-B14F-4D97-AF65-F5344CB8AC3E}">
        <p14:creationId xmlns:p14="http://schemas.microsoft.com/office/powerpoint/2010/main" val="724757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92D8845E-42AC-BB42-8AAA-B28E8ABE2EB3}" type="datetimeFigureOut">
              <a:rPr kumimoji="1" lang="zh-TW" altLang="en-US" smtClean="0"/>
              <a:pPr/>
              <a:t>2023/1/28</a:t>
            </a:fld>
            <a:endParaRPr kumimoji="1" lang="zh-TW" altLang="en-US"/>
          </a:p>
        </p:txBody>
      </p:sp>
      <p:sp>
        <p:nvSpPr>
          <p:cNvPr id="6" name="Footer Placeholder 5"/>
          <p:cNvSpPr>
            <a:spLocks noGrp="1"/>
          </p:cNvSpPr>
          <p:nvPr>
            <p:ph type="ftr" sz="quarter" idx="11"/>
          </p:nvPr>
        </p:nvSpPr>
        <p:spPr/>
        <p:txBody>
          <a:bodyPr/>
          <a:lstStyle/>
          <a:p>
            <a:endParaRPr kumimoji="1" lang="zh-TW" altLang="en-US"/>
          </a:p>
        </p:txBody>
      </p:sp>
      <p:sp>
        <p:nvSpPr>
          <p:cNvPr id="7" name="Slide Number Placeholder 6"/>
          <p:cNvSpPr>
            <a:spLocks noGrp="1"/>
          </p:cNvSpPr>
          <p:nvPr>
            <p:ph type="sldNum" sz="quarter" idx="12"/>
          </p:nvPr>
        </p:nvSpPr>
        <p:spPr/>
        <p:txBody>
          <a:bodyPr/>
          <a:lstStyle/>
          <a:p>
            <a:fld id="{83E5BAEA-FEDA-CC42-B1E5-B63091CA5A91}" type="slidenum">
              <a:rPr kumimoji="1" lang="zh-TW" altLang="en-US" smtClean="0"/>
              <a:pPr/>
              <a:t>‹#›</a:t>
            </a:fld>
            <a:endParaRPr kumimoji="1" lang="zh-TW" altLang="en-US"/>
          </a:p>
        </p:txBody>
      </p:sp>
    </p:spTree>
    <p:extLst>
      <p:ext uri="{BB962C8B-B14F-4D97-AF65-F5344CB8AC3E}">
        <p14:creationId xmlns:p14="http://schemas.microsoft.com/office/powerpoint/2010/main" val="33394087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microsoft.com/office/2007/relationships/hdphoto" Target="../media/hdphoto2.wdp"/><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565656"/>
        </a:solidFill>
        <a:effectLst/>
      </p:bgPr>
    </p:bg>
    <p:spTree>
      <p:nvGrpSpPr>
        <p:cNvPr id="1" name=""/>
        <p:cNvGrpSpPr/>
        <p:nvPr/>
      </p:nvGrpSpPr>
      <p:grpSpPr>
        <a:xfrm>
          <a:off x="0" y="0"/>
          <a:ext cx="0" cy="0"/>
          <a:chOff x="0" y="0"/>
          <a:chExt cx="0" cy="0"/>
        </a:xfrm>
      </p:grpSpPr>
      <p:grpSp>
        <p:nvGrpSpPr>
          <p:cNvPr id="7" name="群組 6">
            <a:extLst>
              <a:ext uri="{FF2B5EF4-FFF2-40B4-BE49-F238E27FC236}">
                <a16:creationId xmlns:a16="http://schemas.microsoft.com/office/drawing/2014/main" id="{CFE89262-3B6E-F03B-623E-F702E7886A46}"/>
              </a:ext>
            </a:extLst>
          </p:cNvPr>
          <p:cNvGrpSpPr/>
          <p:nvPr userDrawn="1"/>
        </p:nvGrpSpPr>
        <p:grpSpPr>
          <a:xfrm>
            <a:off x="0" y="0"/>
            <a:ext cx="12192000" cy="6858000"/>
            <a:chOff x="3849638" y="0"/>
            <a:chExt cx="7715250" cy="5143500"/>
          </a:xfrm>
        </p:grpSpPr>
        <p:pic>
          <p:nvPicPr>
            <p:cNvPr id="8" name="圖片 7">
              <a:extLst>
                <a:ext uri="{FF2B5EF4-FFF2-40B4-BE49-F238E27FC236}">
                  <a16:creationId xmlns:a16="http://schemas.microsoft.com/office/drawing/2014/main" id="{EF235C63-9BAC-85DF-9156-840879EC09AA}"/>
                </a:ext>
              </a:extLst>
            </p:cNvPr>
            <p:cNvPicPr>
              <a:picLocks noChangeAspect="1"/>
            </p:cNvPicPr>
            <p:nvPr/>
          </p:nvPicPr>
          <p:blipFill>
            <a:blip r:embed="rId14">
              <a:alphaModFix amt="20000"/>
              <a:extLst>
                <a:ext uri="{28A0092B-C50C-407E-A947-70E740481C1C}">
                  <a14:useLocalDpi xmlns:a14="http://schemas.microsoft.com/office/drawing/2010/main" val="0"/>
                </a:ext>
              </a:extLst>
            </a:blip>
            <a:stretch>
              <a:fillRect/>
            </a:stretch>
          </p:blipFill>
          <p:spPr>
            <a:xfrm>
              <a:off x="3849638" y="0"/>
              <a:ext cx="7715250" cy="5143500"/>
            </a:xfrm>
            <a:prstGeom prst="rect">
              <a:avLst/>
            </a:prstGeom>
            <a:effectLst>
              <a:glow>
                <a:schemeClr val="accent1"/>
              </a:glow>
              <a:softEdge rad="584200"/>
            </a:effectLst>
          </p:spPr>
        </p:pic>
        <p:sp>
          <p:nvSpPr>
            <p:cNvPr id="9" name="矩形 8">
              <a:extLst>
                <a:ext uri="{FF2B5EF4-FFF2-40B4-BE49-F238E27FC236}">
                  <a16:creationId xmlns:a16="http://schemas.microsoft.com/office/drawing/2014/main" id="{6E584807-180C-055F-DCDA-CB5E8FD9FE2D}"/>
                </a:ext>
              </a:extLst>
            </p:cNvPr>
            <p:cNvSpPr/>
            <p:nvPr/>
          </p:nvSpPr>
          <p:spPr>
            <a:xfrm>
              <a:off x="3852472" y="0"/>
              <a:ext cx="7704944" cy="5143500"/>
            </a:xfrm>
            <a:prstGeom prst="rect">
              <a:avLst/>
            </a:prstGeom>
            <a:solidFill>
              <a:srgbClr val="0D2B48">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800" b="1">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gr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defRPr>
            </a:lvl1pPr>
          </a:lstStyle>
          <a:p>
            <a:fld id="{92D8845E-42AC-BB42-8AAA-B28E8ABE2EB3}" type="datetimeFigureOut">
              <a:rPr kumimoji="1" lang="zh-TW" altLang="en-US" smtClean="0"/>
              <a:pPr/>
              <a:t>2023/1/28</a:t>
            </a:fld>
            <a:endParaRPr kumimoji="1" lang="zh-TW"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defRPr>
            </a:lvl1pPr>
          </a:lstStyle>
          <a:p>
            <a:endParaRPr kumimoji="1" lang="zh-TW"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defRPr>
            </a:lvl1pPr>
          </a:lstStyle>
          <a:p>
            <a:fld id="{83E5BAEA-FEDA-CC42-B1E5-B63091CA5A91}" type="slidenum">
              <a:rPr kumimoji="1" lang="zh-TW" altLang="en-US" smtClean="0"/>
              <a:pPr/>
              <a:t>‹#›</a:t>
            </a:fld>
            <a:endParaRPr kumimoji="1" lang="zh-TW" altLang="en-US"/>
          </a:p>
        </p:txBody>
      </p:sp>
      <p:pic>
        <p:nvPicPr>
          <p:cNvPr id="10" name="圖片 9">
            <a:extLst>
              <a:ext uri="{FF2B5EF4-FFF2-40B4-BE49-F238E27FC236}">
                <a16:creationId xmlns:a16="http://schemas.microsoft.com/office/drawing/2014/main" id="{A7B465E7-D43B-8131-32EC-D2ECF3547391}"/>
              </a:ext>
            </a:extLst>
          </p:cNvPr>
          <p:cNvPicPr>
            <a:picLocks noChangeAspect="1"/>
          </p:cNvPicPr>
          <p:nvPr userDrawn="1"/>
        </p:nvPicPr>
        <p:blipFill>
          <a:blip r:embed="rId15">
            <a:lum bright="70000" contrast="-70000"/>
            <a:alphaModFix amt="24000"/>
            <a:extLst>
              <a:ext uri="{BEBA8EAE-BF5A-486C-A8C5-ECC9F3942E4B}">
                <a14:imgProps xmlns:a14="http://schemas.microsoft.com/office/drawing/2010/main">
                  <a14:imgLayer r:embed="rId16">
                    <a14:imgEffect>
                      <a14:artisticPhotocopy/>
                    </a14:imgEffect>
                  </a14:imgLayer>
                </a14:imgProps>
              </a:ext>
              <a:ext uri="{28A0092B-C50C-407E-A947-70E740481C1C}">
                <a14:useLocalDpi xmlns:a14="http://schemas.microsoft.com/office/drawing/2010/main" val="0"/>
              </a:ext>
            </a:extLst>
          </a:blip>
          <a:stretch>
            <a:fillRect/>
          </a:stretch>
        </p:blipFill>
        <p:spPr>
          <a:xfrm rot="20016701">
            <a:off x="8905817" y="-241935"/>
            <a:ext cx="3386243" cy="2539682"/>
          </a:xfrm>
          <a:prstGeom prst="rect">
            <a:avLst/>
          </a:prstGeom>
        </p:spPr>
      </p:pic>
      <p:pic>
        <p:nvPicPr>
          <p:cNvPr id="11" name="圖片 10">
            <a:extLst>
              <a:ext uri="{FF2B5EF4-FFF2-40B4-BE49-F238E27FC236}">
                <a16:creationId xmlns:a16="http://schemas.microsoft.com/office/drawing/2014/main" id="{6B8EA13D-87C8-2749-2875-883A567666E9}"/>
              </a:ext>
            </a:extLst>
          </p:cNvPr>
          <p:cNvPicPr>
            <a:picLocks noChangeAspect="1"/>
          </p:cNvPicPr>
          <p:nvPr userDrawn="1"/>
        </p:nvPicPr>
        <p:blipFill>
          <a:blip r:embed="rId17">
            <a:alphaModFix amt="20000"/>
            <a:extLst>
              <a:ext uri="{BEBA8EAE-BF5A-486C-A8C5-ECC9F3942E4B}">
                <a14:imgProps xmlns:a14="http://schemas.microsoft.com/office/drawing/2010/main">
                  <a14:imgLayer r:embed="rId18">
                    <a14:imgEffect>
                      <a14:backgroundRemoval t="5221" b="89960" l="7292" r="92708">
                        <a14:foregroundMark x1="31042" y1="21687" x2="22500" y2="27711"/>
                        <a14:foregroundMark x1="18333" y1="58233" x2="7292" y2="61446"/>
                        <a14:foregroundMark x1="47917" y1="5422" x2="52083" y2="5221"/>
                        <a14:foregroundMark x1="80208" y1="58835" x2="89167" y2="58032"/>
                        <a14:foregroundMark x1="92708" y1="62851" x2="92708" y2="81928"/>
                      </a14:backgroundRemoval>
                    </a14:imgEffect>
                    <a14:imgEffect>
                      <a14:sharpenSoften amount="-250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rot="1315003">
            <a:off x="116470" y="4912754"/>
            <a:ext cx="2280095" cy="1774199"/>
          </a:xfrm>
          <a:prstGeom prst="rect">
            <a:avLst/>
          </a:prstGeom>
        </p:spPr>
      </p:pic>
    </p:spTree>
    <p:extLst>
      <p:ext uri="{BB962C8B-B14F-4D97-AF65-F5344CB8AC3E}">
        <p14:creationId xmlns:p14="http://schemas.microsoft.com/office/powerpoint/2010/main" val="3103616915"/>
      </p:ext>
    </p:extLst>
  </p:cSld>
  <p:clrMap bg1="dk1" tx1="lt1" bg2="dk2" tx2="lt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Lst>
  <p:txStyles>
    <p:titleStyle>
      <a:lvl1pPr algn="l" defTabSz="914400" rtl="0" eaLnBrk="1" latinLnBrk="0" hangingPunct="1">
        <a:lnSpc>
          <a:spcPct val="90000"/>
        </a:lnSpc>
        <a:spcBef>
          <a:spcPct val="0"/>
        </a:spcBef>
        <a:buNone/>
        <a:defRPr sz="4400" b="1" kern="120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1" kern="120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jpg"/></Relationships>
</file>

<file path=ppt/slides/_rels/slide16.xml.rels><?xml version="1.0" encoding="UTF-8" standalone="yes"?>
<Relationships xmlns="http://schemas.openxmlformats.org/package/2006/relationships"><Relationship Id="rId8" Type="http://schemas.openxmlformats.org/officeDocument/2006/relationships/image" Target="../media/image22.jpg"/><Relationship Id="rId3" Type="http://schemas.openxmlformats.org/officeDocument/2006/relationships/image" Target="../media/image1.jpg"/><Relationship Id="rId7" Type="http://schemas.openxmlformats.org/officeDocument/2006/relationships/image" Target="../media/image21.jp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20.jpg"/><Relationship Id="rId11" Type="http://schemas.openxmlformats.org/officeDocument/2006/relationships/image" Target="../media/image25.jpg"/><Relationship Id="rId5" Type="http://schemas.openxmlformats.org/officeDocument/2006/relationships/image" Target="../media/image19.jpg"/><Relationship Id="rId10" Type="http://schemas.openxmlformats.org/officeDocument/2006/relationships/image" Target="../media/image24.jpg"/><Relationship Id="rId4" Type="http://schemas.openxmlformats.org/officeDocument/2006/relationships/image" Target="../media/image18.jpg"/><Relationship Id="rId9" Type="http://schemas.openxmlformats.org/officeDocument/2006/relationships/image" Target="../media/image23.jpg"/></Relationships>
</file>

<file path=ppt/slides/_rels/slide1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8.png"/><Relationship Id="rId3" Type="http://schemas.microsoft.com/office/2007/relationships/hdphoto" Target="../media/hdphoto1.wdp"/><Relationship Id="rId7"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png"/><Relationship Id="rId11" Type="http://schemas.microsoft.com/office/2007/relationships/hdphoto" Target="../media/hdphoto5.wdp"/><Relationship Id="rId5" Type="http://schemas.microsoft.com/office/2007/relationships/hdphoto" Target="../media/hdphoto3.wdp"/><Relationship Id="rId10" Type="http://schemas.openxmlformats.org/officeDocument/2006/relationships/image" Target="../media/image9.png"/><Relationship Id="rId4" Type="http://schemas.openxmlformats.org/officeDocument/2006/relationships/image" Target="../media/image7.png"/><Relationship Id="rId9" Type="http://schemas.microsoft.com/office/2007/relationships/hdphoto" Target="../media/hdphoto4.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jpg"/><Relationship Id="rId7" Type="http://schemas.openxmlformats.org/officeDocument/2006/relationships/image" Target="../media/image31.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0.jpg"/><Relationship Id="rId5" Type="http://schemas.openxmlformats.org/officeDocument/2006/relationships/image" Target="../media/image29.jpg"/><Relationship Id="rId4" Type="http://schemas.openxmlformats.org/officeDocument/2006/relationships/image" Target="../media/image28.jpg"/></Relationships>
</file>

<file path=ppt/slides/_rels/slide2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8.png"/><Relationship Id="rId3" Type="http://schemas.microsoft.com/office/2007/relationships/hdphoto" Target="../media/hdphoto1.wdp"/><Relationship Id="rId7"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png"/><Relationship Id="rId11" Type="http://schemas.microsoft.com/office/2007/relationships/hdphoto" Target="../media/hdphoto5.wdp"/><Relationship Id="rId5" Type="http://schemas.microsoft.com/office/2007/relationships/hdphoto" Target="../media/hdphoto3.wdp"/><Relationship Id="rId10" Type="http://schemas.openxmlformats.org/officeDocument/2006/relationships/image" Target="../media/image9.png"/><Relationship Id="rId4" Type="http://schemas.openxmlformats.org/officeDocument/2006/relationships/image" Target="../media/image7.png"/><Relationship Id="rId9" Type="http://schemas.microsoft.com/office/2007/relationships/hdphoto" Target="../media/hdphoto4.wdp"/></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microsoft.com/office/2007/relationships/hdphoto" Target="../media/hdphoto1.wdp"/><Relationship Id="rId7"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3.png"/><Relationship Id="rId11" Type="http://schemas.microsoft.com/office/2007/relationships/hdphoto" Target="../media/hdphoto5.wdp"/><Relationship Id="rId5" Type="http://schemas.microsoft.com/office/2007/relationships/hdphoto" Target="../media/hdphoto3.wdp"/><Relationship Id="rId10" Type="http://schemas.openxmlformats.org/officeDocument/2006/relationships/image" Target="../media/image9.png"/><Relationship Id="rId4" Type="http://schemas.openxmlformats.org/officeDocument/2006/relationships/image" Target="../media/image7.png"/><Relationship Id="rId9" Type="http://schemas.microsoft.com/office/2007/relationships/hdphoto" Target="../media/hdphoto4.wd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grpSp>
        <p:nvGrpSpPr>
          <p:cNvPr id="4" name="群組 3"/>
          <p:cNvGrpSpPr/>
          <p:nvPr/>
        </p:nvGrpSpPr>
        <p:grpSpPr>
          <a:xfrm>
            <a:off x="-576354" y="-190500"/>
            <a:ext cx="13397004" cy="7239000"/>
            <a:chOff x="996732" y="0"/>
            <a:chExt cx="7829969" cy="5143500"/>
          </a:xfrm>
        </p:grpSpPr>
        <p:pic>
          <p:nvPicPr>
            <p:cNvPr id="2" name="圖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6732" y="0"/>
              <a:ext cx="7715250" cy="5143500"/>
            </a:xfrm>
            <a:prstGeom prst="rect">
              <a:avLst/>
            </a:prstGeom>
            <a:effectLst>
              <a:glow>
                <a:schemeClr val="accent1"/>
              </a:glow>
              <a:softEdge rad="584200"/>
            </a:effectLst>
          </p:spPr>
        </p:pic>
        <p:sp>
          <p:nvSpPr>
            <p:cNvPr id="3" name="矩形 2"/>
            <p:cNvSpPr/>
            <p:nvPr/>
          </p:nvSpPr>
          <p:spPr>
            <a:xfrm>
              <a:off x="1121757" y="0"/>
              <a:ext cx="7704944" cy="5143500"/>
            </a:xfrm>
            <a:prstGeom prst="rect">
              <a:avLst/>
            </a:prstGeom>
            <a:solidFill>
              <a:srgbClr val="0D2B48">
                <a:alpha val="8000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latin typeface="思源黑體 TWHK Medium" panose="020B0600000000000000" pitchFamily="34" charset="-120"/>
                <a:ea typeface="思源黑體 TWHK Medium" panose="020B0600000000000000" pitchFamily="34" charset="-120"/>
              </a:endParaRPr>
            </a:p>
          </p:txBody>
        </p:sp>
      </p:grpSp>
      <p:sp>
        <p:nvSpPr>
          <p:cNvPr id="11" name="文字方塊 10">
            <a:extLst>
              <a:ext uri="{FF2B5EF4-FFF2-40B4-BE49-F238E27FC236}">
                <a16:creationId xmlns:a16="http://schemas.microsoft.com/office/drawing/2014/main" id="{4935E92B-54DF-47E8-BE35-4E996EC8722B}"/>
              </a:ext>
            </a:extLst>
          </p:cNvPr>
          <p:cNvSpPr txBox="1"/>
          <p:nvPr/>
        </p:nvSpPr>
        <p:spPr>
          <a:xfrm>
            <a:off x="0" y="830760"/>
            <a:ext cx="12192000" cy="3785652"/>
          </a:xfrm>
          <a:prstGeom prst="rect">
            <a:avLst/>
          </a:prstGeom>
          <a:noFill/>
        </p:spPr>
        <p:txBody>
          <a:bodyPr wrap="square">
            <a:spAutoFit/>
          </a:bodyPr>
          <a:lstStyle/>
          <a:p>
            <a:pPr algn="ctr"/>
            <a:r>
              <a:rPr lang="en-US" sz="8000" b="1" i="0" dirty="0">
                <a:solidFill>
                  <a:srgbClr val="BAF8FF"/>
                </a:solidFill>
                <a:effectLst>
                  <a:glow rad="76200">
                    <a:schemeClr val="tx1">
                      <a:alpha val="20000"/>
                    </a:schemeClr>
                  </a:glow>
                </a:effectLst>
                <a:latin typeface="DIN Alternate Medium" panose="02020500000000000000" pitchFamily="18" charset="0"/>
              </a:rPr>
              <a:t>Distinguishing</a:t>
            </a:r>
            <a:r>
              <a:rPr lang="zh-TW" altLang="en-US" sz="8000" b="1" i="0" dirty="0">
                <a:solidFill>
                  <a:srgbClr val="BAF8FF"/>
                </a:solidFill>
                <a:effectLst>
                  <a:glow rad="76200">
                    <a:schemeClr val="tx1">
                      <a:alpha val="20000"/>
                    </a:schemeClr>
                  </a:glow>
                </a:effectLst>
                <a:latin typeface="DIN Alternate Medium" panose="02020500000000000000" pitchFamily="18" charset="0"/>
              </a:rPr>
              <a:t> </a:t>
            </a:r>
            <a:r>
              <a:rPr lang="en-US" sz="8000" b="1" i="0" dirty="0">
                <a:solidFill>
                  <a:srgbClr val="BAF8FF"/>
                </a:solidFill>
                <a:effectLst>
                  <a:glow rad="76200">
                    <a:schemeClr val="tx1">
                      <a:alpha val="20000"/>
                    </a:schemeClr>
                  </a:glow>
                </a:effectLst>
                <a:latin typeface="DIN Alternate Medium" panose="02020500000000000000" pitchFamily="18" charset="0"/>
              </a:rPr>
              <a:t>Pneumonia</a:t>
            </a:r>
          </a:p>
          <a:p>
            <a:pPr algn="ctr"/>
            <a:r>
              <a:rPr lang="en-US" sz="8000" b="1" i="0" dirty="0">
                <a:solidFill>
                  <a:srgbClr val="BAF8FF"/>
                </a:solidFill>
                <a:effectLst>
                  <a:glow rad="76200">
                    <a:schemeClr val="tx1">
                      <a:alpha val="20000"/>
                    </a:schemeClr>
                  </a:glow>
                </a:effectLst>
                <a:latin typeface="DIN Alternate Medium" panose="02020500000000000000" pitchFamily="18" charset="0"/>
              </a:rPr>
              <a:t>with</a:t>
            </a:r>
            <a:r>
              <a:rPr lang="zh-TW" altLang="en-US" sz="8000" b="1" i="0" dirty="0">
                <a:solidFill>
                  <a:srgbClr val="BAF8FF"/>
                </a:solidFill>
                <a:effectLst>
                  <a:glow rad="76200">
                    <a:schemeClr val="tx1">
                      <a:alpha val="20000"/>
                    </a:schemeClr>
                  </a:glow>
                </a:effectLst>
                <a:latin typeface="DIN Alternate Medium" panose="02020500000000000000" pitchFamily="18" charset="0"/>
              </a:rPr>
              <a:t> </a:t>
            </a:r>
            <a:r>
              <a:rPr lang="en-US" sz="8000" b="1" i="0" dirty="0">
                <a:solidFill>
                  <a:srgbClr val="BAF8FF"/>
                </a:solidFill>
                <a:effectLst>
                  <a:glow rad="76200">
                    <a:schemeClr val="tx1">
                      <a:alpha val="20000"/>
                    </a:schemeClr>
                  </a:glow>
                </a:effectLst>
                <a:latin typeface="DIN Alternate Medium" panose="02020500000000000000" pitchFamily="18" charset="0"/>
              </a:rPr>
              <a:t>X-ray of Chest</a:t>
            </a:r>
          </a:p>
          <a:p>
            <a:pPr algn="ctr"/>
            <a:r>
              <a:rPr lang="en-US" sz="8000" b="1" i="0" dirty="0">
                <a:solidFill>
                  <a:srgbClr val="BAF8FF"/>
                </a:solidFill>
                <a:effectLst>
                  <a:glow rad="76200">
                    <a:schemeClr val="tx1">
                      <a:alpha val="20000"/>
                    </a:schemeClr>
                  </a:glow>
                </a:effectLst>
                <a:latin typeface="DIN Alternate Medium" panose="02020500000000000000" pitchFamily="18" charset="0"/>
              </a:rPr>
              <a:t>via Deep Learning</a:t>
            </a:r>
          </a:p>
        </p:txBody>
      </p:sp>
      <p:sp>
        <p:nvSpPr>
          <p:cNvPr id="23" name="文字方塊 22">
            <a:extLst>
              <a:ext uri="{FF2B5EF4-FFF2-40B4-BE49-F238E27FC236}">
                <a16:creationId xmlns:a16="http://schemas.microsoft.com/office/drawing/2014/main" id="{8A73E470-6717-4C78-95B8-FA5F390B3B46}"/>
              </a:ext>
            </a:extLst>
          </p:cNvPr>
          <p:cNvSpPr txBox="1"/>
          <p:nvPr/>
        </p:nvSpPr>
        <p:spPr>
          <a:xfrm>
            <a:off x="0" y="5309236"/>
            <a:ext cx="12192000" cy="523220"/>
          </a:xfrm>
          <a:prstGeom prst="rect">
            <a:avLst/>
          </a:prstGeom>
          <a:noFill/>
        </p:spPr>
        <p:txBody>
          <a:bodyPr wrap="square">
            <a:spAutoFit/>
          </a:bodyPr>
          <a:lstStyle/>
          <a:p>
            <a:pPr algn="ctr"/>
            <a:r>
              <a:rPr lang="en-US" sz="2800" b="1" u="sng" dirty="0">
                <a:solidFill>
                  <a:srgbClr val="BAF8FF"/>
                </a:solidFill>
                <a:effectLst>
                  <a:glow rad="76200">
                    <a:schemeClr val="tx1">
                      <a:alpha val="20000"/>
                    </a:schemeClr>
                  </a:glow>
                </a:effectLst>
                <a:latin typeface="DIN Alternate Light" panose="02020500000000000000" pitchFamily="18" charset="0"/>
              </a:rPr>
              <a:t>made by Xiao-Ying Zhuang</a:t>
            </a:r>
            <a:endParaRPr lang="en-US" sz="2800" b="1" i="0" u="sng" dirty="0">
              <a:solidFill>
                <a:srgbClr val="BAF8FF"/>
              </a:solidFill>
              <a:effectLst>
                <a:glow rad="76200">
                  <a:schemeClr val="tx1">
                    <a:alpha val="20000"/>
                  </a:schemeClr>
                </a:glow>
              </a:effectLst>
              <a:latin typeface="DIN Alternate Light" panose="02020500000000000000" pitchFamily="18" charset="0"/>
            </a:endParaRPr>
          </a:p>
        </p:txBody>
      </p:sp>
    </p:spTree>
    <p:extLst>
      <p:ext uri="{BB962C8B-B14F-4D97-AF65-F5344CB8AC3E}">
        <p14:creationId xmlns:p14="http://schemas.microsoft.com/office/powerpoint/2010/main" val="2565098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51DC95C-DA48-B514-E13F-F1E9B7826E88}"/>
              </a:ext>
            </a:extLst>
          </p:cNvPr>
          <p:cNvSpPr>
            <a:spLocks noGrp="1"/>
          </p:cNvSpPr>
          <p:nvPr>
            <p:ph type="title"/>
          </p:nvPr>
        </p:nvSpPr>
        <p:spPr>
          <a:xfrm>
            <a:off x="-126023" y="-368854"/>
            <a:ext cx="7886700" cy="1325563"/>
          </a:xfrm>
        </p:spPr>
        <p:txBody>
          <a:bodyPr>
            <a:normAutofit/>
          </a:bodyPr>
          <a:lstStyle/>
          <a:p>
            <a:pPr marL="0" indent="0">
              <a:buClr>
                <a:schemeClr val="dk1"/>
              </a:buClr>
              <a:buNone/>
            </a:pPr>
            <a:r>
              <a:rPr lang="en-US" altLang="zh-TW" sz="6000" b="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rPr>
              <a:t>Training Models</a:t>
            </a:r>
            <a:endParaRPr lang="zh-TW" altLang="en-US" sz="6000" b="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endParaRPr>
          </a:p>
        </p:txBody>
      </p:sp>
      <p:sp>
        <p:nvSpPr>
          <p:cNvPr id="4" name="文字方塊 3">
            <a:extLst>
              <a:ext uri="{FF2B5EF4-FFF2-40B4-BE49-F238E27FC236}">
                <a16:creationId xmlns:a16="http://schemas.microsoft.com/office/drawing/2014/main" id="{4854396A-3EBC-5C57-3185-ACD4BBD181AF}"/>
              </a:ext>
            </a:extLst>
          </p:cNvPr>
          <p:cNvSpPr txBox="1"/>
          <p:nvPr/>
        </p:nvSpPr>
        <p:spPr>
          <a:xfrm>
            <a:off x="3581771" y="826758"/>
            <a:ext cx="8512258" cy="8402300"/>
          </a:xfrm>
          <a:prstGeom prst="rect">
            <a:avLst/>
          </a:prstGeom>
          <a:noFill/>
        </p:spPr>
        <p:txBody>
          <a:bodyPr wrap="square" rtlCol="0">
            <a:spAutoFit/>
          </a:bodyPr>
          <a:lstStyle/>
          <a:p>
            <a:pPr indent="-285750">
              <a:buFont typeface="Arial" panose="020B0604020202020204" pitchFamily="34" charset="0"/>
              <a:buChar char="•"/>
            </a:pPr>
            <a:r>
              <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Weight</a:t>
            </a:r>
            <a:r>
              <a:rPr lang="zh-TW" altLang="en-US"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 </a:t>
            </a:r>
            <a:r>
              <a:rPr lang="en-US"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 </a:t>
            </a:r>
            <a:r>
              <a:rPr lang="en-US" altLang="zh-TW" sz="3600" dirty="0">
                <a:solidFill>
                  <a:srgbClr val="FB8181"/>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{0:3,1:1}</a:t>
            </a:r>
            <a:endParaRPr lang="en" altLang="zh-TW" sz="3600" dirty="0">
              <a:solidFill>
                <a:srgbClr val="FB8181"/>
              </a:solidFill>
              <a:effectLst>
                <a:glow rad="63500">
                  <a:schemeClr val="bg1">
                    <a:alpha val="10000"/>
                  </a:schemeClr>
                </a:glow>
              </a:effectLst>
              <a:latin typeface="DIN Alternate Light" panose="02020500000000000000" pitchFamily="18" charset="0"/>
              <a:ea typeface="思源黑體 TWHK Medium" panose="020B0600000000000000" pitchFamily="34" charset="-120"/>
            </a:endParaRPr>
          </a:p>
          <a:p>
            <a:pPr indent="-285750">
              <a:buFont typeface="Arial" panose="020B0604020202020204" pitchFamily="34" charset="0"/>
              <a:buChar char="•"/>
            </a:pPr>
            <a:r>
              <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Input_shape = 128~666</a:t>
            </a:r>
          </a:p>
          <a:p>
            <a:pPr indent="-285750">
              <a:buFont typeface="Arial" panose="020B0604020202020204" pitchFamily="34" charset="0"/>
              <a:buChar char="•"/>
            </a:pPr>
            <a:r>
              <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Epoch = 30~45</a:t>
            </a:r>
          </a:p>
          <a:p>
            <a:pPr indent="-285750">
              <a:buFont typeface="Arial" panose="020B0604020202020204" pitchFamily="34" charset="0"/>
              <a:buChar char="•"/>
            </a:pPr>
            <a:r>
              <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Batch size = 32~64</a:t>
            </a:r>
          </a:p>
          <a:p>
            <a:pPr indent="-285750">
              <a:buFont typeface="Arial" panose="020B0604020202020204" pitchFamily="34" charset="0"/>
              <a:buChar char="•"/>
            </a:pPr>
            <a:r>
              <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Model_monitor = </a:t>
            </a:r>
            <a:r>
              <a:rPr lang="en" altLang="zh-TW" sz="3600" dirty="0">
                <a:solidFill>
                  <a:srgbClr val="FB8181"/>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Recall</a:t>
            </a:r>
            <a:r>
              <a:rPr lang="zh-TW" altLang="en-US" sz="3600" dirty="0">
                <a:solidFill>
                  <a:srgbClr val="FB8181"/>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  </a:t>
            </a:r>
            <a:endParaRPr lang="en-US" altLang="zh-TW" sz="3600" dirty="0">
              <a:solidFill>
                <a:srgbClr val="FB8181"/>
              </a:solidFill>
              <a:effectLst>
                <a:glow rad="63500">
                  <a:schemeClr val="bg1">
                    <a:alpha val="10000"/>
                  </a:schemeClr>
                </a:glow>
              </a:effectLst>
              <a:latin typeface="DIN Alternate Light" panose="02020500000000000000" pitchFamily="18" charset="0"/>
              <a:ea typeface="思源黑體 TWHK Medium" panose="020B0600000000000000" pitchFamily="34" charset="-120"/>
            </a:endParaRPr>
          </a:p>
          <a:p>
            <a:pPr indent="-285750">
              <a:buFont typeface="Arial" panose="020B0604020202020204" pitchFamily="34" charset="0"/>
              <a:buChar char="•"/>
            </a:pPr>
            <a:r>
              <a:rPr lang="en-US" altLang="zh-TW" sz="3600" dirty="0" err="1">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ReduceLROnPlateau</a:t>
            </a:r>
            <a:r>
              <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 </a:t>
            </a:r>
          </a:p>
          <a:p>
            <a:pPr marL="1200150" lvl="2" indent="-571500">
              <a:buFont typeface="Courier New" panose="02070309020205020404" pitchFamily="49" charset="0"/>
              <a:buChar char="o"/>
            </a:pPr>
            <a:r>
              <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Factor = 0.2~0.3</a:t>
            </a:r>
            <a:endParaRPr lang="en-US"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endParaRPr>
          </a:p>
          <a:p>
            <a:pPr indent="-285750">
              <a:buFont typeface="Arial" panose="020B0604020202020204" pitchFamily="34" charset="0"/>
              <a:buChar char="•"/>
            </a:pPr>
            <a:r>
              <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Early_stopping = </a:t>
            </a:r>
          </a:p>
          <a:p>
            <a:pPr marL="1200150" lvl="2" indent="-571500">
              <a:buFont typeface="Courier New" panose="02070309020205020404" pitchFamily="49" charset="0"/>
              <a:buChar char="o"/>
            </a:pPr>
            <a:r>
              <a:rPr lang="en-US"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m</a:t>
            </a:r>
            <a:r>
              <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onitor = loss</a:t>
            </a:r>
          </a:p>
          <a:p>
            <a:pPr marL="1200150" lvl="2" indent="-571500">
              <a:buFont typeface="Courier New" panose="02070309020205020404" pitchFamily="49" charset="0"/>
              <a:buChar char="o"/>
            </a:pPr>
            <a:r>
              <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rPr>
              <a:t>Min_delta = 1e-5~1e-2</a:t>
            </a:r>
          </a:p>
          <a:p>
            <a:pPr marL="57150" indent="-342900">
              <a:buFont typeface="Courier New" panose="02070309020205020404" pitchFamily="49" charset="0"/>
              <a:buChar char="o"/>
            </a:pPr>
            <a:endPar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endParaRPr>
          </a:p>
          <a:p>
            <a:pPr marL="57150" indent="-342900">
              <a:buFont typeface="Courier New" panose="02070309020205020404" pitchFamily="49" charset="0"/>
              <a:buChar char="o"/>
            </a:pPr>
            <a:endPar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endParaRPr>
          </a:p>
          <a:p>
            <a:pPr indent="-285750">
              <a:buFont typeface="Arial" panose="020B0604020202020204" pitchFamily="34" charset="0"/>
              <a:buChar char="•"/>
            </a:pPr>
            <a:endParaRPr lang="en"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endParaRPr>
          </a:p>
          <a:p>
            <a:pPr indent="-285750">
              <a:buFont typeface="Arial" panose="020B0604020202020204" pitchFamily="34" charset="0"/>
              <a:buChar char="•"/>
            </a:pPr>
            <a:endParaRPr lang="en-US" altLang="zh-TW" sz="3600" dirty="0">
              <a:solidFill>
                <a:srgbClr val="BAF8FF"/>
              </a:solidFill>
              <a:effectLst>
                <a:glow rad="63500">
                  <a:schemeClr val="bg1">
                    <a:alpha val="10000"/>
                  </a:schemeClr>
                </a:glow>
              </a:effectLst>
              <a:latin typeface="DIN Alternate Light" panose="02020500000000000000" pitchFamily="18" charset="0"/>
              <a:ea typeface="思源黑體 TWHK Medium" panose="020B0600000000000000" pitchFamily="34" charset="-120"/>
            </a:endParaRPr>
          </a:p>
          <a:p>
            <a:pPr marL="285750" indent="-285750">
              <a:buFont typeface="Arial" panose="020B0604020202020204" pitchFamily="34" charset="0"/>
              <a:buChar char="•"/>
            </a:pPr>
            <a:endParaRPr kumimoji="1" lang="zh-TW" altLang="en-US" sz="3600" dirty="0">
              <a:solidFill>
                <a:srgbClr val="BAF8FF"/>
              </a:solidFill>
              <a:latin typeface="DIN Alternate Light"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2323072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1">
            <a:extLst>
              <a:ext uri="{FF2B5EF4-FFF2-40B4-BE49-F238E27FC236}">
                <a16:creationId xmlns:a16="http://schemas.microsoft.com/office/drawing/2014/main" id="{651950C8-BD7E-2196-81A4-0D097C483924}"/>
              </a:ext>
            </a:extLst>
          </p:cNvPr>
          <p:cNvSpPr>
            <a:spLocks noGrp="1"/>
          </p:cNvSpPr>
          <p:nvPr>
            <p:ph type="title"/>
          </p:nvPr>
        </p:nvSpPr>
        <p:spPr>
          <a:xfrm>
            <a:off x="-152400" y="-366513"/>
            <a:ext cx="7886700" cy="1325563"/>
          </a:xfrm>
        </p:spPr>
        <p:txBody>
          <a:bodyPr>
            <a:normAutofit/>
          </a:bodyPr>
          <a:lstStyle/>
          <a:p>
            <a:r>
              <a:rPr kumimoji="1" lang="en-US" altLang="zh-TW" sz="6000" b="0" dirty="0">
                <a:solidFill>
                  <a:srgbClr val="BAF8FF"/>
                </a:solidFill>
                <a:latin typeface="DIN Alternate Medium" panose="02020500000000000000" pitchFamily="18" charset="0"/>
                <a:ea typeface="思源黑體 TWHK Medium" panose="020B0600000000000000" pitchFamily="34" charset="-120"/>
              </a:rPr>
              <a:t>Criteria</a:t>
            </a:r>
            <a:endParaRPr kumimoji="1" lang="zh-TW" altLang="en-US" sz="6000" b="0" dirty="0">
              <a:solidFill>
                <a:srgbClr val="BAF8FF"/>
              </a:solidFill>
              <a:latin typeface="DIN Alternate Medium" panose="02020500000000000000" pitchFamily="18" charset="0"/>
              <a:ea typeface="思源黑體 TWHK Medium" panose="020B0600000000000000" pitchFamily="34" charset="-120"/>
            </a:endParaRPr>
          </a:p>
        </p:txBody>
      </p:sp>
      <p:sp>
        <p:nvSpPr>
          <p:cNvPr id="7" name="文字方塊 6">
            <a:extLst>
              <a:ext uri="{FF2B5EF4-FFF2-40B4-BE49-F238E27FC236}">
                <a16:creationId xmlns:a16="http://schemas.microsoft.com/office/drawing/2014/main" id="{0D51A95F-9582-246A-7CB7-CB83506DC5E6}"/>
              </a:ext>
            </a:extLst>
          </p:cNvPr>
          <p:cNvSpPr txBox="1"/>
          <p:nvPr/>
        </p:nvSpPr>
        <p:spPr>
          <a:xfrm>
            <a:off x="2661137" y="3891668"/>
            <a:ext cx="6869725" cy="1569660"/>
          </a:xfrm>
          <a:prstGeom prst="rect">
            <a:avLst/>
          </a:prstGeom>
          <a:noFill/>
        </p:spPr>
        <p:txBody>
          <a:bodyPr wrap="square" rtlCol="0">
            <a:spAutoFit/>
          </a:bodyPr>
          <a:lstStyle/>
          <a:p>
            <a:pPr indent="-457200">
              <a:buFont typeface="Arial" panose="020B0604020202020204" pitchFamily="34" charset="0"/>
              <a:buChar char="•"/>
            </a:pPr>
            <a:r>
              <a:rPr lang="en"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Accuracy = ( TP + TN )/( TP + FP + FN + TN )</a:t>
            </a:r>
          </a:p>
          <a:p>
            <a:pPr indent="-457200">
              <a:buFont typeface="Arial" panose="020B0604020202020204" pitchFamily="34" charset="0"/>
              <a:buChar char="•"/>
            </a:pPr>
            <a:r>
              <a:rPr lang="en"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Precision = TP / ( TP + FP )</a:t>
            </a:r>
            <a:r>
              <a:rPr lang="zh-TW" altLang="en"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 </a:t>
            </a:r>
            <a:endParaRPr lang="en-US"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endParaRPr>
          </a:p>
          <a:p>
            <a:pPr indent="-457200">
              <a:buFont typeface="Arial" panose="020B0604020202020204" pitchFamily="34" charset="0"/>
              <a:buChar char="•"/>
            </a:pPr>
            <a:r>
              <a:rPr lang="en" altLang="zh-TW" sz="2400" dirty="0">
                <a:solidFill>
                  <a:srgbClr val="FB8181"/>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Recall= TP / ( TP + FN)</a:t>
            </a:r>
            <a:r>
              <a:rPr lang="zh-TW" altLang="en" sz="2400" dirty="0">
                <a:solidFill>
                  <a:srgbClr val="FB8181"/>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 </a:t>
            </a:r>
            <a:endParaRPr lang="en-US" altLang="zh-TW" sz="2400" dirty="0">
              <a:solidFill>
                <a:srgbClr val="FB8181"/>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endParaRPr>
          </a:p>
          <a:p>
            <a:pPr indent="-457200">
              <a:buFont typeface="Arial" panose="020B0604020202020204" pitchFamily="34" charset="0"/>
              <a:buChar char="•"/>
            </a:pPr>
            <a:r>
              <a:rPr lang="en"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F1 score = 2 / (Precision</a:t>
            </a:r>
            <a:r>
              <a:rPr lang="en" altLang="zh-TW" sz="2400" baseline="300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-1</a:t>
            </a:r>
            <a:r>
              <a:rPr lang="en"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 + Recall</a:t>
            </a:r>
            <a:r>
              <a:rPr lang="en" altLang="zh-TW" sz="2400" baseline="300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-1</a:t>
            </a:r>
            <a:r>
              <a:rPr lang="en"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a:t>
            </a:r>
            <a:endParaRPr lang="zh-TW" altLang="en-US"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endParaRPr>
          </a:p>
        </p:txBody>
      </p:sp>
      <p:graphicFrame>
        <p:nvGraphicFramePr>
          <p:cNvPr id="4" name="表格 7">
            <a:extLst>
              <a:ext uri="{FF2B5EF4-FFF2-40B4-BE49-F238E27FC236}">
                <a16:creationId xmlns:a16="http://schemas.microsoft.com/office/drawing/2014/main" id="{416EE212-A31E-4C2C-9028-8386AF35C23F}"/>
              </a:ext>
            </a:extLst>
          </p:cNvPr>
          <p:cNvGraphicFramePr>
            <a:graphicFrameLocks noGrp="1"/>
          </p:cNvGraphicFramePr>
          <p:nvPr>
            <p:extLst>
              <p:ext uri="{D42A27DB-BD31-4B8C-83A1-F6EECF244321}">
                <p14:modId xmlns:p14="http://schemas.microsoft.com/office/powerpoint/2010/main" val="1765796928"/>
              </p:ext>
            </p:extLst>
          </p:nvPr>
        </p:nvGraphicFramePr>
        <p:xfrm>
          <a:off x="5017177" y="1475801"/>
          <a:ext cx="2816770" cy="1961990"/>
        </p:xfrm>
        <a:graphic>
          <a:graphicData uri="http://schemas.openxmlformats.org/drawingml/2006/table">
            <a:tbl>
              <a:tblPr firstRow="1" bandRow="1">
                <a:tableStyleId>{5C22544A-7EE6-4342-B048-85BDC9FD1C3A}</a:tableStyleId>
              </a:tblPr>
              <a:tblGrid>
                <a:gridCol w="1408385">
                  <a:extLst>
                    <a:ext uri="{9D8B030D-6E8A-4147-A177-3AD203B41FA5}">
                      <a16:colId xmlns:a16="http://schemas.microsoft.com/office/drawing/2014/main" val="3432745117"/>
                    </a:ext>
                  </a:extLst>
                </a:gridCol>
                <a:gridCol w="1408385">
                  <a:extLst>
                    <a:ext uri="{9D8B030D-6E8A-4147-A177-3AD203B41FA5}">
                      <a16:colId xmlns:a16="http://schemas.microsoft.com/office/drawing/2014/main" val="3818400810"/>
                    </a:ext>
                  </a:extLst>
                </a:gridCol>
              </a:tblGrid>
              <a:tr h="980995">
                <a:tc>
                  <a:txBody>
                    <a:bodyPr/>
                    <a:lstStyle/>
                    <a:p>
                      <a:pPr algn="ctr"/>
                      <a:r>
                        <a:rPr lang="en-US" sz="4700" b="0" dirty="0">
                          <a:solidFill>
                            <a:srgbClr val="FB8181"/>
                          </a:solidFill>
                          <a:latin typeface="+mn-lt"/>
                        </a:rPr>
                        <a:t>TP</a:t>
                      </a:r>
                    </a:p>
                  </a:txBody>
                  <a:tcPr marL="241889" marR="241889" marT="120945" marB="120945" anchor="ctr">
                    <a:noFill/>
                  </a:tcPr>
                </a:tc>
                <a:tc>
                  <a:txBody>
                    <a:bodyPr/>
                    <a:lstStyle/>
                    <a:p>
                      <a:pPr algn="ctr"/>
                      <a:r>
                        <a:rPr lang="en-US" sz="4700" b="0" dirty="0">
                          <a:solidFill>
                            <a:srgbClr val="BAF8FF"/>
                          </a:solidFill>
                          <a:latin typeface="+mn-lt"/>
                        </a:rPr>
                        <a:t>FP</a:t>
                      </a:r>
                    </a:p>
                  </a:txBody>
                  <a:tcPr marL="241889" marR="241889" marT="120945" marB="120945" anchor="ctr">
                    <a:noFill/>
                  </a:tcPr>
                </a:tc>
                <a:extLst>
                  <a:ext uri="{0D108BD9-81ED-4DB2-BD59-A6C34878D82A}">
                    <a16:rowId xmlns:a16="http://schemas.microsoft.com/office/drawing/2014/main" val="1106036281"/>
                  </a:ext>
                </a:extLst>
              </a:tr>
              <a:tr h="980995">
                <a:tc>
                  <a:txBody>
                    <a:bodyPr/>
                    <a:lstStyle/>
                    <a:p>
                      <a:pPr algn="ctr"/>
                      <a:r>
                        <a:rPr lang="en-US" sz="4700" dirty="0">
                          <a:solidFill>
                            <a:srgbClr val="FB8181"/>
                          </a:solidFill>
                          <a:latin typeface="+mn-lt"/>
                        </a:rPr>
                        <a:t>FN</a:t>
                      </a:r>
                    </a:p>
                  </a:txBody>
                  <a:tcPr marL="241889" marR="241889" marT="120945" marB="120945" anchor="ctr">
                    <a:noFill/>
                  </a:tcPr>
                </a:tc>
                <a:tc>
                  <a:txBody>
                    <a:bodyPr/>
                    <a:lstStyle/>
                    <a:p>
                      <a:pPr algn="ctr"/>
                      <a:r>
                        <a:rPr lang="en-US" sz="4700" dirty="0">
                          <a:solidFill>
                            <a:srgbClr val="BAF8FF"/>
                          </a:solidFill>
                          <a:latin typeface="+mn-lt"/>
                        </a:rPr>
                        <a:t>TN</a:t>
                      </a:r>
                    </a:p>
                  </a:txBody>
                  <a:tcPr marL="241889" marR="241889" marT="120945" marB="120945" anchor="ctr">
                    <a:noFill/>
                  </a:tcPr>
                </a:tc>
                <a:extLst>
                  <a:ext uri="{0D108BD9-81ED-4DB2-BD59-A6C34878D82A}">
                    <a16:rowId xmlns:a16="http://schemas.microsoft.com/office/drawing/2014/main" val="4128534762"/>
                  </a:ext>
                </a:extLst>
              </a:tr>
            </a:tbl>
          </a:graphicData>
        </a:graphic>
      </p:graphicFrame>
      <p:sp>
        <p:nvSpPr>
          <p:cNvPr id="10" name="文字方塊 9">
            <a:extLst>
              <a:ext uri="{FF2B5EF4-FFF2-40B4-BE49-F238E27FC236}">
                <a16:creationId xmlns:a16="http://schemas.microsoft.com/office/drawing/2014/main" id="{4B9DC300-23BE-42E0-B6E2-299875C25041}"/>
              </a:ext>
            </a:extLst>
          </p:cNvPr>
          <p:cNvSpPr txBox="1"/>
          <p:nvPr/>
        </p:nvSpPr>
        <p:spPr>
          <a:xfrm>
            <a:off x="5298830" y="1106469"/>
            <a:ext cx="829409" cy="369332"/>
          </a:xfrm>
          <a:prstGeom prst="rect">
            <a:avLst/>
          </a:prstGeom>
          <a:noFill/>
        </p:spPr>
        <p:txBody>
          <a:bodyPr wrap="square">
            <a:spAutoFit/>
          </a:bodyPr>
          <a:lstStyle/>
          <a:p>
            <a:pPr algn="ctr"/>
            <a:r>
              <a:rPr lang="en-US" altLang="zh-TW" sz="18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True</a:t>
            </a:r>
            <a:endParaRPr lang="en-US" dirty="0">
              <a:latin typeface="DIN Alternate Light" panose="02020500000000000000" pitchFamily="18" charset="0"/>
            </a:endParaRPr>
          </a:p>
        </p:txBody>
      </p:sp>
      <p:sp>
        <p:nvSpPr>
          <p:cNvPr id="11" name="文字方塊 10">
            <a:extLst>
              <a:ext uri="{FF2B5EF4-FFF2-40B4-BE49-F238E27FC236}">
                <a16:creationId xmlns:a16="http://schemas.microsoft.com/office/drawing/2014/main" id="{CB2B01BA-697C-4636-9213-BAFF0705274A}"/>
              </a:ext>
            </a:extLst>
          </p:cNvPr>
          <p:cNvSpPr txBox="1"/>
          <p:nvPr/>
        </p:nvSpPr>
        <p:spPr>
          <a:xfrm>
            <a:off x="4187768" y="1827426"/>
            <a:ext cx="829409" cy="369332"/>
          </a:xfrm>
          <a:prstGeom prst="rect">
            <a:avLst/>
          </a:prstGeom>
          <a:noFill/>
        </p:spPr>
        <p:txBody>
          <a:bodyPr wrap="square">
            <a:spAutoFit/>
          </a:bodyPr>
          <a:lstStyle/>
          <a:p>
            <a:pPr algn="ctr"/>
            <a:r>
              <a:rPr lang="en-US" altLang="zh-TW" sz="18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True</a:t>
            </a:r>
            <a:endParaRPr lang="en-US" dirty="0">
              <a:latin typeface="DIN Alternate Light" panose="02020500000000000000" pitchFamily="18" charset="0"/>
            </a:endParaRPr>
          </a:p>
        </p:txBody>
      </p:sp>
      <p:sp>
        <p:nvSpPr>
          <p:cNvPr id="12" name="文字方塊 11">
            <a:extLst>
              <a:ext uri="{FF2B5EF4-FFF2-40B4-BE49-F238E27FC236}">
                <a16:creationId xmlns:a16="http://schemas.microsoft.com/office/drawing/2014/main" id="{A84E839B-0E45-4181-A2C1-4BFBE53E46BD}"/>
              </a:ext>
            </a:extLst>
          </p:cNvPr>
          <p:cNvSpPr txBox="1"/>
          <p:nvPr/>
        </p:nvSpPr>
        <p:spPr>
          <a:xfrm>
            <a:off x="4187768" y="2704308"/>
            <a:ext cx="829409" cy="369332"/>
          </a:xfrm>
          <a:prstGeom prst="rect">
            <a:avLst/>
          </a:prstGeom>
          <a:noFill/>
        </p:spPr>
        <p:txBody>
          <a:bodyPr wrap="square">
            <a:spAutoFit/>
          </a:bodyPr>
          <a:lstStyle/>
          <a:p>
            <a:pPr algn="ctr"/>
            <a:r>
              <a:rPr lang="en-US" altLang="zh-TW" sz="18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False</a:t>
            </a:r>
            <a:endParaRPr lang="en-US" dirty="0">
              <a:latin typeface="DIN Alternate Light" panose="02020500000000000000" pitchFamily="18" charset="0"/>
            </a:endParaRPr>
          </a:p>
        </p:txBody>
      </p:sp>
      <p:sp>
        <p:nvSpPr>
          <p:cNvPr id="13" name="文字方塊 12">
            <a:extLst>
              <a:ext uri="{FF2B5EF4-FFF2-40B4-BE49-F238E27FC236}">
                <a16:creationId xmlns:a16="http://schemas.microsoft.com/office/drawing/2014/main" id="{089984AB-833D-46CC-B164-03D14D8C38CB}"/>
              </a:ext>
            </a:extLst>
          </p:cNvPr>
          <p:cNvSpPr txBox="1"/>
          <p:nvPr/>
        </p:nvSpPr>
        <p:spPr>
          <a:xfrm>
            <a:off x="6746630" y="1106469"/>
            <a:ext cx="829409" cy="369332"/>
          </a:xfrm>
          <a:prstGeom prst="rect">
            <a:avLst/>
          </a:prstGeom>
          <a:noFill/>
        </p:spPr>
        <p:txBody>
          <a:bodyPr wrap="square">
            <a:spAutoFit/>
          </a:bodyPr>
          <a:lstStyle/>
          <a:p>
            <a:pPr algn="ctr"/>
            <a:r>
              <a:rPr lang="en-US" altLang="zh-TW" sz="18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False</a:t>
            </a:r>
            <a:endParaRPr lang="en-US" dirty="0">
              <a:latin typeface="DIN Alternate Light" panose="02020500000000000000" pitchFamily="18" charset="0"/>
            </a:endParaRPr>
          </a:p>
        </p:txBody>
      </p:sp>
      <p:sp>
        <p:nvSpPr>
          <p:cNvPr id="14" name="文字方塊 13">
            <a:extLst>
              <a:ext uri="{FF2B5EF4-FFF2-40B4-BE49-F238E27FC236}">
                <a16:creationId xmlns:a16="http://schemas.microsoft.com/office/drawing/2014/main" id="{E23ADE8A-D622-47C3-BBB0-9CCC8564DE72}"/>
              </a:ext>
            </a:extLst>
          </p:cNvPr>
          <p:cNvSpPr txBox="1"/>
          <p:nvPr/>
        </p:nvSpPr>
        <p:spPr>
          <a:xfrm rot="16200000">
            <a:off x="3173724" y="2238139"/>
            <a:ext cx="1459822" cy="369332"/>
          </a:xfrm>
          <a:prstGeom prst="rect">
            <a:avLst/>
          </a:prstGeom>
          <a:noFill/>
          <a:ln>
            <a:solidFill>
              <a:srgbClr val="BAF8FF"/>
            </a:solidFill>
          </a:ln>
        </p:spPr>
        <p:txBody>
          <a:bodyPr wrap="square">
            <a:spAutoFit/>
          </a:bodyPr>
          <a:lstStyle/>
          <a:p>
            <a:pPr algn="ctr"/>
            <a:r>
              <a:rPr lang="en-US" dirty="0">
                <a:solidFill>
                  <a:srgbClr val="BAF8FF"/>
                </a:solidFill>
                <a:latin typeface="DIN Alternate Light" panose="02020500000000000000" pitchFamily="18" charset="0"/>
              </a:rPr>
              <a:t>Prediction</a:t>
            </a:r>
          </a:p>
        </p:txBody>
      </p:sp>
      <p:sp>
        <p:nvSpPr>
          <p:cNvPr id="15" name="文字方塊 14">
            <a:extLst>
              <a:ext uri="{FF2B5EF4-FFF2-40B4-BE49-F238E27FC236}">
                <a16:creationId xmlns:a16="http://schemas.microsoft.com/office/drawing/2014/main" id="{94E8EBCC-561F-42E2-87B0-3824BFEC17C9}"/>
              </a:ext>
            </a:extLst>
          </p:cNvPr>
          <p:cNvSpPr txBox="1"/>
          <p:nvPr/>
        </p:nvSpPr>
        <p:spPr>
          <a:xfrm>
            <a:off x="6128239" y="706246"/>
            <a:ext cx="861946" cy="369332"/>
          </a:xfrm>
          <a:prstGeom prst="rect">
            <a:avLst/>
          </a:prstGeom>
          <a:noFill/>
          <a:ln>
            <a:solidFill>
              <a:srgbClr val="BAF8FF"/>
            </a:solidFill>
          </a:ln>
        </p:spPr>
        <p:txBody>
          <a:bodyPr wrap="square">
            <a:spAutoFit/>
          </a:bodyPr>
          <a:lstStyle/>
          <a:p>
            <a:pPr algn="ctr"/>
            <a:r>
              <a:rPr lang="en-US" dirty="0">
                <a:solidFill>
                  <a:srgbClr val="BAF8FF"/>
                </a:solidFill>
                <a:latin typeface="DIN Alternate Light" panose="02020500000000000000" pitchFamily="18" charset="0"/>
              </a:rPr>
              <a:t>Actual</a:t>
            </a:r>
          </a:p>
        </p:txBody>
      </p:sp>
    </p:spTree>
    <p:extLst>
      <p:ext uri="{BB962C8B-B14F-4D97-AF65-F5344CB8AC3E}">
        <p14:creationId xmlns:p14="http://schemas.microsoft.com/office/powerpoint/2010/main" val="1720940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46C4809-9480-C7DD-C2BA-E29409CE165B}"/>
              </a:ext>
            </a:extLst>
          </p:cNvPr>
          <p:cNvSpPr>
            <a:spLocks noGrp="1"/>
          </p:cNvSpPr>
          <p:nvPr>
            <p:ph type="title"/>
          </p:nvPr>
        </p:nvSpPr>
        <p:spPr>
          <a:xfrm>
            <a:off x="-114718" y="-359676"/>
            <a:ext cx="10515600" cy="1325563"/>
          </a:xfrm>
        </p:spPr>
        <p:txBody>
          <a:bodyPr>
            <a:normAutofit/>
          </a:bodyPr>
          <a:lstStyle/>
          <a:p>
            <a:r>
              <a:rPr lang="en-US" altLang="zh-TW" sz="600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rPr>
              <a:t>Training Models </a:t>
            </a:r>
            <a:r>
              <a:rPr kumimoji="1" lang="en-US" altLang="zh-TW" sz="3200" b="0" dirty="0">
                <a:effectLst>
                  <a:glow rad="63500">
                    <a:schemeClr val="tx1">
                      <a:alpha val="20000"/>
                    </a:schemeClr>
                  </a:glow>
                </a:effectLst>
                <a:latin typeface="DIN Alternate Medium" panose="02020500000000000000" pitchFamily="18" charset="0"/>
                <a:ea typeface="思源黑體 TWHK Medium" panose="020B0600000000000000" pitchFamily="34" charset="-120"/>
              </a:rPr>
              <a:t>- </a:t>
            </a:r>
            <a:r>
              <a:rPr kumimoji="1" lang="en-US" altLang="zh-TW" sz="3200" b="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rPr>
              <a:t>Self-build CNN</a:t>
            </a:r>
            <a:endParaRPr kumimoji="1" lang="zh-TW" altLang="en-US" sz="3200" b="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endParaRPr>
          </a:p>
        </p:txBody>
      </p:sp>
      <p:sp>
        <p:nvSpPr>
          <p:cNvPr id="5" name="圓角矩形 4">
            <a:extLst>
              <a:ext uri="{FF2B5EF4-FFF2-40B4-BE49-F238E27FC236}">
                <a16:creationId xmlns:a16="http://schemas.microsoft.com/office/drawing/2014/main" id="{4C543363-F5C9-118A-1548-9D65833BDCF1}"/>
              </a:ext>
            </a:extLst>
          </p:cNvPr>
          <p:cNvSpPr/>
          <p:nvPr/>
        </p:nvSpPr>
        <p:spPr>
          <a:xfrm>
            <a:off x="742164" y="1158509"/>
            <a:ext cx="2730145"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Conv2D (32 ,(3,3))</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6" name="圓角矩形 5">
            <a:extLst>
              <a:ext uri="{FF2B5EF4-FFF2-40B4-BE49-F238E27FC236}">
                <a16:creationId xmlns:a16="http://schemas.microsoft.com/office/drawing/2014/main" id="{AE24D832-6297-076B-7B79-ECF0E0413A7F}"/>
              </a:ext>
            </a:extLst>
          </p:cNvPr>
          <p:cNvSpPr/>
          <p:nvPr/>
        </p:nvSpPr>
        <p:spPr>
          <a:xfrm>
            <a:off x="742164" y="1726771"/>
            <a:ext cx="2730145"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Activation : </a:t>
            </a:r>
            <a:r>
              <a:rPr lang="en-US" altLang="zh-TW" b="1" dirty="0" err="1">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relu</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7" name="圓角矩形 6">
            <a:extLst>
              <a:ext uri="{FF2B5EF4-FFF2-40B4-BE49-F238E27FC236}">
                <a16:creationId xmlns:a16="http://schemas.microsoft.com/office/drawing/2014/main" id="{D512BAB8-C3BD-0601-A0F8-D315F9345EE4}"/>
              </a:ext>
            </a:extLst>
          </p:cNvPr>
          <p:cNvSpPr/>
          <p:nvPr/>
        </p:nvSpPr>
        <p:spPr>
          <a:xfrm>
            <a:off x="742164" y="2282161"/>
            <a:ext cx="2730145"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MaxPool2D (2,2)</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8" name="圓角矩形 7">
            <a:extLst>
              <a:ext uri="{FF2B5EF4-FFF2-40B4-BE49-F238E27FC236}">
                <a16:creationId xmlns:a16="http://schemas.microsoft.com/office/drawing/2014/main" id="{7EA206AB-408C-414A-F0E8-01B6712D2F0B}"/>
              </a:ext>
            </a:extLst>
          </p:cNvPr>
          <p:cNvSpPr/>
          <p:nvPr/>
        </p:nvSpPr>
        <p:spPr>
          <a:xfrm>
            <a:off x="742164" y="2843003"/>
            <a:ext cx="2730145"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Conv2D (64 ,(6,6))</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9" name="圓角矩形 8">
            <a:extLst>
              <a:ext uri="{FF2B5EF4-FFF2-40B4-BE49-F238E27FC236}">
                <a16:creationId xmlns:a16="http://schemas.microsoft.com/office/drawing/2014/main" id="{37DF740A-BF27-7BC4-928A-4558C5CCE8CE}"/>
              </a:ext>
            </a:extLst>
          </p:cNvPr>
          <p:cNvSpPr/>
          <p:nvPr/>
        </p:nvSpPr>
        <p:spPr>
          <a:xfrm>
            <a:off x="742164" y="3411265"/>
            <a:ext cx="2730145"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Activation : </a:t>
            </a:r>
            <a:r>
              <a:rPr lang="en-US" altLang="zh-TW" b="1" dirty="0" err="1">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relu</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10" name="圓角矩形 9">
            <a:extLst>
              <a:ext uri="{FF2B5EF4-FFF2-40B4-BE49-F238E27FC236}">
                <a16:creationId xmlns:a16="http://schemas.microsoft.com/office/drawing/2014/main" id="{997BFFF0-EE7B-3E3D-82FF-A5DD2323D7F0}"/>
              </a:ext>
            </a:extLst>
          </p:cNvPr>
          <p:cNvSpPr/>
          <p:nvPr/>
        </p:nvSpPr>
        <p:spPr>
          <a:xfrm>
            <a:off x="742164" y="3966655"/>
            <a:ext cx="2730145"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MaxPool2D (2,2)</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11" name="圓角矩形 10">
            <a:extLst>
              <a:ext uri="{FF2B5EF4-FFF2-40B4-BE49-F238E27FC236}">
                <a16:creationId xmlns:a16="http://schemas.microsoft.com/office/drawing/2014/main" id="{D9A7D73E-CE26-29B2-BCC9-5E1026097A7F}"/>
              </a:ext>
            </a:extLst>
          </p:cNvPr>
          <p:cNvSpPr/>
          <p:nvPr/>
        </p:nvSpPr>
        <p:spPr>
          <a:xfrm>
            <a:off x="742164" y="4530004"/>
            <a:ext cx="2730145"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Conv2D (128 ,(9,9))</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12" name="圓角矩形 11">
            <a:extLst>
              <a:ext uri="{FF2B5EF4-FFF2-40B4-BE49-F238E27FC236}">
                <a16:creationId xmlns:a16="http://schemas.microsoft.com/office/drawing/2014/main" id="{26AA01E1-1BCD-23F4-0289-418B7F72A4E7}"/>
              </a:ext>
            </a:extLst>
          </p:cNvPr>
          <p:cNvSpPr/>
          <p:nvPr/>
        </p:nvSpPr>
        <p:spPr>
          <a:xfrm>
            <a:off x="742164" y="5098267"/>
            <a:ext cx="2730145"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Activation : </a:t>
            </a:r>
            <a:r>
              <a:rPr lang="en-US" altLang="zh-TW" b="1" dirty="0" err="1">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relu</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13" name="圓角矩形 12">
            <a:extLst>
              <a:ext uri="{FF2B5EF4-FFF2-40B4-BE49-F238E27FC236}">
                <a16:creationId xmlns:a16="http://schemas.microsoft.com/office/drawing/2014/main" id="{B96F9D30-4C49-5534-0172-F7B9A89C3148}"/>
              </a:ext>
            </a:extLst>
          </p:cNvPr>
          <p:cNvSpPr/>
          <p:nvPr/>
        </p:nvSpPr>
        <p:spPr>
          <a:xfrm>
            <a:off x="742164" y="5653656"/>
            <a:ext cx="2730145"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MaxPool2D (2,2)</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14" name="圓角矩形 13">
            <a:extLst>
              <a:ext uri="{FF2B5EF4-FFF2-40B4-BE49-F238E27FC236}">
                <a16:creationId xmlns:a16="http://schemas.microsoft.com/office/drawing/2014/main" id="{10A0AF37-C050-FB2C-00B8-B3411F429B84}"/>
              </a:ext>
            </a:extLst>
          </p:cNvPr>
          <p:cNvSpPr/>
          <p:nvPr/>
        </p:nvSpPr>
        <p:spPr>
          <a:xfrm>
            <a:off x="4084478" y="1179989"/>
            <a:ext cx="2913194"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Flatten</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15" name="圓角矩形 14">
            <a:extLst>
              <a:ext uri="{FF2B5EF4-FFF2-40B4-BE49-F238E27FC236}">
                <a16:creationId xmlns:a16="http://schemas.microsoft.com/office/drawing/2014/main" id="{07289689-FE03-E6BD-730B-91ADA5128961}"/>
              </a:ext>
            </a:extLst>
          </p:cNvPr>
          <p:cNvSpPr/>
          <p:nvPr/>
        </p:nvSpPr>
        <p:spPr>
          <a:xfrm>
            <a:off x="4084478" y="1748251"/>
            <a:ext cx="2913194"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Dense(64)</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16" name="圓角矩形 15">
            <a:extLst>
              <a:ext uri="{FF2B5EF4-FFF2-40B4-BE49-F238E27FC236}">
                <a16:creationId xmlns:a16="http://schemas.microsoft.com/office/drawing/2014/main" id="{3EA76607-565A-89E1-D1DE-88D7615B1273}"/>
              </a:ext>
            </a:extLst>
          </p:cNvPr>
          <p:cNvSpPr/>
          <p:nvPr/>
        </p:nvSpPr>
        <p:spPr>
          <a:xfrm>
            <a:off x="4084478" y="2303641"/>
            <a:ext cx="2913194"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Activation : </a:t>
            </a:r>
            <a:r>
              <a:rPr lang="en-US" altLang="zh-TW" b="1" dirty="0" err="1">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relu</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17" name="圓角矩形 16">
            <a:extLst>
              <a:ext uri="{FF2B5EF4-FFF2-40B4-BE49-F238E27FC236}">
                <a16:creationId xmlns:a16="http://schemas.microsoft.com/office/drawing/2014/main" id="{CDDFFC49-914B-987C-86F0-E6115AA15931}"/>
              </a:ext>
            </a:extLst>
          </p:cNvPr>
          <p:cNvSpPr/>
          <p:nvPr/>
        </p:nvSpPr>
        <p:spPr>
          <a:xfrm>
            <a:off x="4084478" y="2866990"/>
            <a:ext cx="2913194"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Dropout 50%</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18" name="圓角矩形 17">
            <a:extLst>
              <a:ext uri="{FF2B5EF4-FFF2-40B4-BE49-F238E27FC236}">
                <a16:creationId xmlns:a16="http://schemas.microsoft.com/office/drawing/2014/main" id="{2E96FF68-139E-8039-64B3-0BBB5E3ADFE1}"/>
              </a:ext>
            </a:extLst>
          </p:cNvPr>
          <p:cNvSpPr/>
          <p:nvPr/>
        </p:nvSpPr>
        <p:spPr>
          <a:xfrm>
            <a:off x="4084478" y="3435253"/>
            <a:ext cx="2913194"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Dense(1)</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sp>
        <p:nvSpPr>
          <p:cNvPr id="19" name="圓角矩形 18">
            <a:extLst>
              <a:ext uri="{FF2B5EF4-FFF2-40B4-BE49-F238E27FC236}">
                <a16:creationId xmlns:a16="http://schemas.microsoft.com/office/drawing/2014/main" id="{EAE657EA-68C9-9F79-9FB0-4B75F04D1074}"/>
              </a:ext>
            </a:extLst>
          </p:cNvPr>
          <p:cNvSpPr/>
          <p:nvPr/>
        </p:nvSpPr>
        <p:spPr>
          <a:xfrm>
            <a:off x="4084478" y="3990642"/>
            <a:ext cx="2913194" cy="439503"/>
          </a:xfrm>
          <a:prstGeom prst="roundRect">
            <a:avLst/>
          </a:prstGeom>
          <a:noFill/>
          <a:ln>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rPr>
              <a:t>Activation : sigmoid</a:t>
            </a:r>
            <a:endParaRPr lang="zh-TW" altLang="en-US" b="1" dirty="0">
              <a:solidFill>
                <a:srgbClr val="BAF8FF"/>
              </a:solidFill>
              <a:effectLst>
                <a:glow rad="63500">
                  <a:schemeClr val="tx1">
                    <a:alpha val="10000"/>
                  </a:schemeClr>
                </a:glow>
              </a:effectLst>
              <a:latin typeface="微軟正黑體" panose="020B0604030504040204" pitchFamily="34" charset="-120"/>
              <a:ea typeface="微軟正黑體" panose="020B0604030504040204" pitchFamily="34" charset="-120"/>
            </a:endParaRPr>
          </a:p>
        </p:txBody>
      </p:sp>
      <p:cxnSp>
        <p:nvCxnSpPr>
          <p:cNvPr id="20" name="肘形接點 19">
            <a:extLst>
              <a:ext uri="{FF2B5EF4-FFF2-40B4-BE49-F238E27FC236}">
                <a16:creationId xmlns:a16="http://schemas.microsoft.com/office/drawing/2014/main" id="{059E36E1-22B8-8DEB-716F-6B246A913BD3}"/>
              </a:ext>
            </a:extLst>
          </p:cNvPr>
          <p:cNvCxnSpPr>
            <a:cxnSpLocks/>
            <a:stCxn id="13" idx="3"/>
            <a:endCxn id="14" idx="1"/>
          </p:cNvCxnSpPr>
          <p:nvPr/>
        </p:nvCxnSpPr>
        <p:spPr>
          <a:xfrm flipV="1">
            <a:off x="3472309" y="1399741"/>
            <a:ext cx="612169" cy="4473667"/>
          </a:xfrm>
          <a:prstGeom prst="bentConnector3">
            <a:avLst/>
          </a:prstGeom>
          <a:ln w="19050">
            <a:solidFill>
              <a:srgbClr val="BAF8FF"/>
            </a:solidFill>
            <a:tailEnd type="triangle"/>
          </a:ln>
        </p:spPr>
        <p:style>
          <a:lnRef idx="1">
            <a:schemeClr val="accent1"/>
          </a:lnRef>
          <a:fillRef idx="0">
            <a:schemeClr val="accent1"/>
          </a:fillRef>
          <a:effectRef idx="0">
            <a:schemeClr val="accent1"/>
          </a:effectRef>
          <a:fontRef idx="minor">
            <a:schemeClr val="tx1"/>
          </a:fontRef>
        </p:style>
      </p:cxnSp>
      <p:pic>
        <p:nvPicPr>
          <p:cNvPr id="21" name="圖片 20">
            <a:extLst>
              <a:ext uri="{FF2B5EF4-FFF2-40B4-BE49-F238E27FC236}">
                <a16:creationId xmlns:a16="http://schemas.microsoft.com/office/drawing/2014/main" id="{9331C1DE-8243-9227-20AF-164605A9F626}"/>
              </a:ext>
            </a:extLst>
          </p:cNvPr>
          <p:cNvPicPr>
            <a:picLocks noChangeAspect="1"/>
          </p:cNvPicPr>
          <p:nvPr/>
        </p:nvPicPr>
        <p:blipFill>
          <a:blip r:embed="rId2"/>
          <a:stretch>
            <a:fillRect/>
          </a:stretch>
        </p:blipFill>
        <p:spPr>
          <a:xfrm>
            <a:off x="7319695" y="1178932"/>
            <a:ext cx="4604872" cy="5014002"/>
          </a:xfrm>
          <a:prstGeom prst="rect">
            <a:avLst/>
          </a:prstGeom>
          <a:effectLst>
            <a:glow rad="63500">
              <a:schemeClr val="bg1">
                <a:alpha val="10000"/>
              </a:schemeClr>
            </a:glow>
          </a:effectLst>
        </p:spPr>
      </p:pic>
    </p:spTree>
    <p:extLst>
      <p:ext uri="{BB962C8B-B14F-4D97-AF65-F5344CB8AC3E}">
        <p14:creationId xmlns:p14="http://schemas.microsoft.com/office/powerpoint/2010/main" val="36294686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5EF341F-437F-29C1-6164-894A00B7C84B}"/>
              </a:ext>
            </a:extLst>
          </p:cNvPr>
          <p:cNvSpPr>
            <a:spLocks noGrp="1"/>
          </p:cNvSpPr>
          <p:nvPr>
            <p:ph type="title"/>
          </p:nvPr>
        </p:nvSpPr>
        <p:spPr>
          <a:xfrm>
            <a:off x="-133546" y="-377299"/>
            <a:ext cx="11344274" cy="1325563"/>
          </a:xfrm>
        </p:spPr>
        <p:txBody>
          <a:bodyPr>
            <a:noAutofit/>
          </a:bodyPr>
          <a:lstStyle/>
          <a:p>
            <a:r>
              <a:rPr lang="en-US" altLang="zh-TW" sz="6000" b="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rPr>
              <a:t>Training Models </a:t>
            </a:r>
            <a:r>
              <a:rPr lang="en-US" altLang="zh-TW" sz="3200" b="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rPr>
              <a:t>- </a:t>
            </a:r>
            <a:r>
              <a:rPr kumimoji="1" lang="en-US" altLang="zh-TW" sz="3200" b="0" dirty="0" err="1">
                <a:solidFill>
                  <a:srgbClr val="BAF8FF"/>
                </a:solidFill>
                <a:latin typeface="DIN Alternate Medium" panose="02020500000000000000" pitchFamily="18" charset="0"/>
              </a:rPr>
              <a:t>Keras</a:t>
            </a:r>
            <a:r>
              <a:rPr kumimoji="1" lang="en-US" altLang="zh-TW" sz="3200" b="0" dirty="0">
                <a:solidFill>
                  <a:srgbClr val="BAF8FF"/>
                </a:solidFill>
                <a:latin typeface="DIN Alternate Medium" panose="02020500000000000000" pitchFamily="18" charset="0"/>
              </a:rPr>
              <a:t> applications</a:t>
            </a:r>
            <a:endParaRPr kumimoji="1" lang="zh-TW" altLang="en-US" sz="3200" b="0" dirty="0">
              <a:solidFill>
                <a:srgbClr val="BAF8FF"/>
              </a:solidFill>
              <a:latin typeface="DIN Alternate Medium" panose="02020500000000000000" pitchFamily="18" charset="0"/>
            </a:endParaRPr>
          </a:p>
        </p:txBody>
      </p:sp>
      <p:sp>
        <p:nvSpPr>
          <p:cNvPr id="5" name="文字方塊 4">
            <a:extLst>
              <a:ext uri="{FF2B5EF4-FFF2-40B4-BE49-F238E27FC236}">
                <a16:creationId xmlns:a16="http://schemas.microsoft.com/office/drawing/2014/main" id="{6A330F57-269C-4115-B003-FB8AE460B6C7}"/>
              </a:ext>
            </a:extLst>
          </p:cNvPr>
          <p:cNvSpPr txBox="1"/>
          <p:nvPr/>
        </p:nvSpPr>
        <p:spPr>
          <a:xfrm>
            <a:off x="189970" y="1166842"/>
            <a:ext cx="12002030" cy="4524315"/>
          </a:xfrm>
          <a:prstGeom prst="rect">
            <a:avLst/>
          </a:prstGeom>
          <a:noFill/>
        </p:spPr>
        <p:txBody>
          <a:bodyPr wrap="square">
            <a:spAutoFit/>
          </a:bodyPr>
          <a:lstStyle/>
          <a:p>
            <a:pPr marL="285750" indent="-285750" algn="l">
              <a:buClr>
                <a:srgbClr val="BAF8FF"/>
              </a:buClr>
              <a:buFont typeface="Wingdings" panose="05000000000000000000" pitchFamily="2" charset="2"/>
              <a:buChar char="v"/>
            </a:pPr>
            <a:r>
              <a:rPr lang="en-US" sz="2400" i="0" dirty="0">
                <a:solidFill>
                  <a:srgbClr val="BAF8FF"/>
                </a:solidFill>
                <a:effectLst>
                  <a:glow rad="63500">
                    <a:schemeClr val="bg1">
                      <a:alpha val="10000"/>
                    </a:schemeClr>
                  </a:glow>
                </a:effectLst>
                <a:ea typeface="思源黑體 TWHK Medium" panose="020B0600000000000000" pitchFamily="34" charset="-120"/>
              </a:rPr>
              <a:t>Both </a:t>
            </a:r>
            <a:r>
              <a:rPr lang="en-US" sz="2400" b="1" i="0" u="sng" dirty="0">
                <a:solidFill>
                  <a:srgbClr val="BAF8FF"/>
                </a:solidFill>
                <a:effectLst>
                  <a:glow rad="63500">
                    <a:schemeClr val="bg1">
                      <a:alpha val="10000"/>
                    </a:schemeClr>
                  </a:glow>
                </a:effectLst>
                <a:ea typeface="思源黑體 TWHK Medium" panose="020B0600000000000000" pitchFamily="34" charset="-120"/>
              </a:rPr>
              <a:t>ResNet50V2</a:t>
            </a:r>
            <a:r>
              <a:rPr lang="en-US" sz="2400" i="0" dirty="0">
                <a:solidFill>
                  <a:srgbClr val="BAF8FF"/>
                </a:solidFill>
                <a:effectLst>
                  <a:glow rad="63500">
                    <a:schemeClr val="bg1">
                      <a:alpha val="10000"/>
                    </a:schemeClr>
                  </a:glow>
                </a:effectLst>
                <a:ea typeface="思源黑體 TWHK Medium" panose="020B0600000000000000" pitchFamily="34" charset="-120"/>
              </a:rPr>
              <a:t> and </a:t>
            </a:r>
            <a:r>
              <a:rPr lang="en-US" sz="2400" b="1" i="0" u="sng" dirty="0">
                <a:solidFill>
                  <a:srgbClr val="BAF8FF"/>
                </a:solidFill>
                <a:effectLst>
                  <a:glow rad="63500">
                    <a:schemeClr val="bg1">
                      <a:alpha val="10000"/>
                    </a:schemeClr>
                  </a:glow>
                </a:effectLst>
                <a:ea typeface="思源黑體 TWHK Medium" panose="020B0600000000000000" pitchFamily="34" charset="-120"/>
              </a:rPr>
              <a:t>ResNet152V2</a:t>
            </a:r>
            <a:r>
              <a:rPr lang="en-US" sz="2400" b="1" i="0" dirty="0">
                <a:solidFill>
                  <a:srgbClr val="BAF8FF"/>
                </a:solidFill>
                <a:effectLst>
                  <a:glow rad="63500">
                    <a:schemeClr val="bg1">
                      <a:alpha val="10000"/>
                    </a:schemeClr>
                  </a:glow>
                </a:effectLst>
                <a:ea typeface="思源黑體 TWHK Medium" panose="020B0600000000000000" pitchFamily="34" charset="-120"/>
              </a:rPr>
              <a:t> </a:t>
            </a:r>
            <a:r>
              <a:rPr lang="en-US" sz="2400" i="0" dirty="0">
                <a:solidFill>
                  <a:srgbClr val="BAF8FF"/>
                </a:solidFill>
                <a:effectLst>
                  <a:glow rad="63500">
                    <a:schemeClr val="bg1">
                      <a:alpha val="10000"/>
                    </a:schemeClr>
                  </a:glow>
                </a:effectLst>
                <a:ea typeface="思源黑體 TWHK Medium" panose="020B0600000000000000" pitchFamily="34" charset="-120"/>
              </a:rPr>
              <a:t>are versions of </a:t>
            </a:r>
            <a:r>
              <a:rPr lang="en-US" sz="2400" i="0" dirty="0" err="1">
                <a:solidFill>
                  <a:srgbClr val="BAF8FF"/>
                </a:solidFill>
                <a:effectLst>
                  <a:glow rad="63500">
                    <a:schemeClr val="bg1">
                      <a:alpha val="10000"/>
                    </a:schemeClr>
                  </a:glow>
                </a:effectLst>
                <a:ea typeface="思源黑體 TWHK Medium" panose="020B0600000000000000" pitchFamily="34" charset="-120"/>
              </a:rPr>
              <a:t>ResNet</a:t>
            </a:r>
            <a:r>
              <a:rPr lang="en-US" sz="2400" i="0" dirty="0">
                <a:solidFill>
                  <a:srgbClr val="BAF8FF"/>
                </a:solidFill>
                <a:effectLst>
                  <a:glow rad="63500">
                    <a:schemeClr val="bg1">
                      <a:alpha val="10000"/>
                    </a:schemeClr>
                  </a:glow>
                </a:effectLst>
                <a:ea typeface="思源黑體 TWHK Medium" panose="020B0600000000000000" pitchFamily="34" charset="-120"/>
              </a:rPr>
              <a:t> that have improved the vanishing gradient problem when dealing with deep networks.</a:t>
            </a:r>
          </a:p>
          <a:p>
            <a:pPr marL="285750" indent="-285750" algn="l">
              <a:buClr>
                <a:srgbClr val="BAF8FF"/>
              </a:buClr>
              <a:buFont typeface="Wingdings" panose="05000000000000000000" pitchFamily="2" charset="2"/>
              <a:buChar char="v"/>
            </a:pPr>
            <a:endParaRPr lang="en-US" sz="2400" i="0" dirty="0">
              <a:solidFill>
                <a:srgbClr val="BAF8FF"/>
              </a:solidFill>
              <a:effectLst>
                <a:glow rad="63500">
                  <a:schemeClr val="bg1">
                    <a:alpha val="10000"/>
                  </a:schemeClr>
                </a:glow>
              </a:effectLst>
              <a:ea typeface="思源黑體 TWHK Medium" panose="020B0600000000000000" pitchFamily="34" charset="-120"/>
            </a:endParaRPr>
          </a:p>
          <a:p>
            <a:pPr marL="285750" indent="-285750" algn="l">
              <a:buClr>
                <a:srgbClr val="BAF8FF"/>
              </a:buClr>
              <a:buFont typeface="Wingdings" panose="05000000000000000000" pitchFamily="2" charset="2"/>
              <a:buChar char="v"/>
            </a:pPr>
            <a:r>
              <a:rPr lang="en-US" sz="2400" b="1" i="0" u="sng" dirty="0">
                <a:solidFill>
                  <a:srgbClr val="BAF8FF"/>
                </a:solidFill>
                <a:effectLst>
                  <a:glow rad="63500">
                    <a:schemeClr val="bg1">
                      <a:alpha val="10000"/>
                    </a:schemeClr>
                  </a:glow>
                </a:effectLst>
                <a:ea typeface="思源黑體 TWHK Medium" panose="020B0600000000000000" pitchFamily="34" charset="-120"/>
              </a:rPr>
              <a:t>InceptionV3</a:t>
            </a:r>
            <a:r>
              <a:rPr lang="en-US" sz="2400" i="0" dirty="0">
                <a:solidFill>
                  <a:srgbClr val="BAF8FF"/>
                </a:solidFill>
                <a:effectLst>
                  <a:glow rad="63500">
                    <a:schemeClr val="bg1">
                      <a:alpha val="10000"/>
                    </a:schemeClr>
                  </a:glow>
                </a:effectLst>
                <a:ea typeface="思源黑體 TWHK Medium" panose="020B0600000000000000" pitchFamily="34" charset="-120"/>
              </a:rPr>
              <a:t> combines multiple convolution operations (such as 1x1, 3x3, and 5x5 convolutions), having pooling layers of different sizes and types to improve model efficiency.</a:t>
            </a:r>
          </a:p>
          <a:p>
            <a:pPr marL="285750" indent="-285750" algn="l">
              <a:buClr>
                <a:srgbClr val="BAF8FF"/>
              </a:buClr>
              <a:buFont typeface="Wingdings" panose="05000000000000000000" pitchFamily="2" charset="2"/>
              <a:buChar char="v"/>
            </a:pPr>
            <a:endParaRPr lang="en-US" sz="2400" i="0" dirty="0">
              <a:solidFill>
                <a:srgbClr val="BAF8FF"/>
              </a:solidFill>
              <a:effectLst>
                <a:glow rad="63500">
                  <a:schemeClr val="bg1">
                    <a:alpha val="10000"/>
                  </a:schemeClr>
                </a:glow>
              </a:effectLst>
              <a:ea typeface="思源黑體 TWHK Medium" panose="020B0600000000000000" pitchFamily="34" charset="-120"/>
            </a:endParaRPr>
          </a:p>
          <a:p>
            <a:pPr marL="285750" indent="-285750" algn="l">
              <a:buClr>
                <a:srgbClr val="BAF8FF"/>
              </a:buClr>
              <a:buFont typeface="Wingdings" panose="05000000000000000000" pitchFamily="2" charset="2"/>
              <a:buChar char="v"/>
            </a:pPr>
            <a:r>
              <a:rPr lang="en-US" sz="2400" b="1" i="0" u="sng" dirty="0" err="1">
                <a:solidFill>
                  <a:srgbClr val="BAF8FF"/>
                </a:solidFill>
                <a:effectLst>
                  <a:glow rad="63500">
                    <a:schemeClr val="bg1">
                      <a:alpha val="10000"/>
                    </a:schemeClr>
                  </a:glow>
                </a:effectLst>
                <a:ea typeface="思源黑體 TWHK Medium" panose="020B0600000000000000" pitchFamily="34" charset="-120"/>
              </a:rPr>
              <a:t>MobileNet</a:t>
            </a:r>
            <a:r>
              <a:rPr lang="en-US" sz="2400" i="0" dirty="0">
                <a:solidFill>
                  <a:srgbClr val="BAF8FF"/>
                </a:solidFill>
                <a:effectLst>
                  <a:glow rad="63500">
                    <a:schemeClr val="bg1">
                      <a:alpha val="10000"/>
                    </a:schemeClr>
                  </a:glow>
                </a:effectLst>
                <a:ea typeface="思源黑體 TWHK Medium" panose="020B0600000000000000" pitchFamily="34" charset="-120"/>
              </a:rPr>
              <a:t> is a lightweight network architecture using </a:t>
            </a:r>
            <a:r>
              <a:rPr lang="en-US" sz="2400" i="0" dirty="0" err="1">
                <a:solidFill>
                  <a:srgbClr val="BAF8FF"/>
                </a:solidFill>
                <a:effectLst>
                  <a:glow rad="63500">
                    <a:schemeClr val="bg1">
                      <a:alpha val="10000"/>
                    </a:schemeClr>
                  </a:glow>
                </a:effectLst>
                <a:ea typeface="思源黑體 TWHK Medium" panose="020B0600000000000000" pitchFamily="34" charset="-120"/>
              </a:rPr>
              <a:t>depthwise</a:t>
            </a:r>
            <a:r>
              <a:rPr lang="en-US" sz="2400" i="0" dirty="0">
                <a:solidFill>
                  <a:srgbClr val="BAF8FF"/>
                </a:solidFill>
                <a:effectLst>
                  <a:glow rad="63500">
                    <a:schemeClr val="bg1">
                      <a:alpha val="10000"/>
                    </a:schemeClr>
                  </a:glow>
                </a:effectLst>
                <a:ea typeface="思源黑體 TWHK Medium" panose="020B0600000000000000" pitchFamily="34" charset="-120"/>
              </a:rPr>
              <a:t> separable convolutions that can run on mobile devices with limited hardware.</a:t>
            </a:r>
          </a:p>
          <a:p>
            <a:pPr marL="285750" indent="-285750" algn="l">
              <a:buClr>
                <a:srgbClr val="BAF8FF"/>
              </a:buClr>
              <a:buFont typeface="Wingdings" panose="05000000000000000000" pitchFamily="2" charset="2"/>
              <a:buChar char="v"/>
            </a:pPr>
            <a:endParaRPr lang="en-US" sz="2400" i="0" dirty="0">
              <a:solidFill>
                <a:srgbClr val="BAF8FF"/>
              </a:solidFill>
              <a:effectLst>
                <a:glow rad="63500">
                  <a:schemeClr val="bg1">
                    <a:alpha val="10000"/>
                  </a:schemeClr>
                </a:glow>
              </a:effectLst>
              <a:ea typeface="思源黑體 TWHK Medium" panose="020B0600000000000000" pitchFamily="34" charset="-120"/>
            </a:endParaRPr>
          </a:p>
          <a:p>
            <a:pPr marL="285750" indent="-285750" algn="l">
              <a:buClr>
                <a:srgbClr val="BAF8FF"/>
              </a:buClr>
              <a:buFont typeface="Wingdings" panose="05000000000000000000" pitchFamily="2" charset="2"/>
              <a:buChar char="v"/>
            </a:pPr>
            <a:r>
              <a:rPr lang="en-US" sz="2400" b="1" i="0" u="sng" dirty="0">
                <a:solidFill>
                  <a:srgbClr val="BAF8FF"/>
                </a:solidFill>
                <a:effectLst>
                  <a:glow rad="63500">
                    <a:schemeClr val="bg1">
                      <a:alpha val="10000"/>
                    </a:schemeClr>
                  </a:glow>
                </a:effectLst>
                <a:ea typeface="思源黑體 TWHK Medium" panose="020B0600000000000000" pitchFamily="34" charset="-120"/>
              </a:rPr>
              <a:t>EfficientNetV2S</a:t>
            </a:r>
            <a:r>
              <a:rPr lang="en-US" sz="2400" b="1" i="0" dirty="0">
                <a:solidFill>
                  <a:srgbClr val="BAF8FF"/>
                </a:solidFill>
                <a:effectLst>
                  <a:glow rad="63500">
                    <a:schemeClr val="bg1">
                      <a:alpha val="10000"/>
                    </a:schemeClr>
                  </a:glow>
                </a:effectLst>
                <a:ea typeface="思源黑體 TWHK Medium" panose="020B0600000000000000" pitchFamily="34" charset="-120"/>
              </a:rPr>
              <a:t> </a:t>
            </a:r>
            <a:r>
              <a:rPr lang="en-US" sz="2400" i="0" dirty="0">
                <a:solidFill>
                  <a:srgbClr val="BAF8FF"/>
                </a:solidFill>
                <a:effectLst>
                  <a:glow rad="63500">
                    <a:schemeClr val="bg1">
                      <a:alpha val="10000"/>
                    </a:schemeClr>
                  </a:glow>
                </a:effectLst>
                <a:ea typeface="思源黑體 TWHK Medium" panose="020B0600000000000000" pitchFamily="34" charset="-120"/>
              </a:rPr>
              <a:t>is a version of </a:t>
            </a:r>
            <a:r>
              <a:rPr lang="en-US" sz="2400" i="0" dirty="0" err="1">
                <a:solidFill>
                  <a:srgbClr val="BAF8FF"/>
                </a:solidFill>
                <a:effectLst>
                  <a:glow rad="63500">
                    <a:schemeClr val="bg1">
                      <a:alpha val="10000"/>
                    </a:schemeClr>
                  </a:glow>
                </a:effectLst>
                <a:ea typeface="思源黑體 TWHK Medium" panose="020B0600000000000000" pitchFamily="34" charset="-120"/>
              </a:rPr>
              <a:t>EfficientNet</a:t>
            </a:r>
            <a:r>
              <a:rPr lang="en-US" sz="2400" i="0" dirty="0">
                <a:solidFill>
                  <a:srgbClr val="BAF8FF"/>
                </a:solidFill>
                <a:effectLst>
                  <a:glow rad="63500">
                    <a:schemeClr val="bg1">
                      <a:alpha val="10000"/>
                    </a:schemeClr>
                  </a:glow>
                </a:effectLst>
                <a:ea typeface="思源黑體 TWHK Medium" panose="020B0600000000000000" pitchFamily="34" charset="-120"/>
              </a:rPr>
              <a:t>, which is mainly designed based on the combination of network depth, width and resolution.</a:t>
            </a:r>
            <a:endParaRPr lang="zh-TW" altLang="en-US" sz="2400" i="0" dirty="0">
              <a:solidFill>
                <a:srgbClr val="BAF8FF"/>
              </a:solidFill>
              <a:effectLst>
                <a:glow rad="63500">
                  <a:schemeClr val="bg1">
                    <a:alpha val="10000"/>
                  </a:schemeClr>
                </a:glow>
              </a:effectLst>
              <a:ea typeface="思源黑體 TWHK Medium" panose="020B0600000000000000" pitchFamily="34" charset="-120"/>
            </a:endParaRPr>
          </a:p>
        </p:txBody>
      </p:sp>
    </p:spTree>
    <p:extLst>
      <p:ext uri="{BB962C8B-B14F-4D97-AF65-F5344CB8AC3E}">
        <p14:creationId xmlns:p14="http://schemas.microsoft.com/office/powerpoint/2010/main" val="1931237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71738" y="-381902"/>
            <a:ext cx="10515600" cy="1325563"/>
          </a:xfrm>
        </p:spPr>
        <p:txBody>
          <a:bodyPr>
            <a:normAutofit/>
          </a:bodyPr>
          <a:lstStyle/>
          <a:p>
            <a:r>
              <a:rPr lang="en-US" altLang="zh-TW" sz="6000" b="0" dirty="0" err="1">
                <a:latin typeface="DIN Alternate Medium" panose="02020500000000000000" pitchFamily="18" charset="0"/>
              </a:rPr>
              <a:t>Ensembling</a:t>
            </a:r>
            <a:endParaRPr lang="zh-TW" altLang="en-US" sz="6000" b="0" dirty="0">
              <a:latin typeface="DIN Alternate Medium" panose="02020500000000000000" pitchFamily="18" charset="0"/>
            </a:endParaRPr>
          </a:p>
        </p:txBody>
      </p:sp>
      <p:grpSp>
        <p:nvGrpSpPr>
          <p:cNvPr id="39" name="群組 38"/>
          <p:cNvGrpSpPr/>
          <p:nvPr/>
        </p:nvGrpSpPr>
        <p:grpSpPr>
          <a:xfrm>
            <a:off x="253742" y="1835712"/>
            <a:ext cx="11739028" cy="3941914"/>
            <a:chOff x="1286822" y="2747936"/>
            <a:chExt cx="8980583" cy="2414925"/>
          </a:xfrm>
        </p:grpSpPr>
        <p:sp>
          <p:nvSpPr>
            <p:cNvPr id="4" name="Google Shape;198;p11"/>
            <p:cNvSpPr/>
            <p:nvPr/>
          </p:nvSpPr>
          <p:spPr>
            <a:xfrm>
              <a:off x="8093859" y="3247600"/>
              <a:ext cx="892559" cy="761068"/>
            </a:xfrm>
            <a:prstGeom prst="ellipse">
              <a:avLst/>
            </a:prstGeom>
            <a:no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DIN Alternate Light" panose="02020500000000000000" pitchFamily="18" charset="0"/>
                <a:ea typeface="Arial"/>
                <a:cs typeface="Arial"/>
                <a:sym typeface="Arial"/>
              </a:endParaRPr>
            </a:p>
          </p:txBody>
        </p:sp>
        <p:sp>
          <p:nvSpPr>
            <p:cNvPr id="5" name="Google Shape;199;p11"/>
            <p:cNvSpPr/>
            <p:nvPr/>
          </p:nvSpPr>
          <p:spPr>
            <a:xfrm rot="5400000">
              <a:off x="4418053" y="4334926"/>
              <a:ext cx="1031902" cy="314673"/>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DIN Alternate Light" panose="02020500000000000000" pitchFamily="18" charset="0"/>
                <a:ea typeface="Arial"/>
                <a:cs typeface="Arial"/>
                <a:sym typeface="Arial"/>
              </a:endParaRPr>
            </a:p>
          </p:txBody>
        </p:sp>
        <p:sp>
          <p:nvSpPr>
            <p:cNvPr id="6" name="Google Shape;200;p11"/>
            <p:cNvSpPr/>
            <p:nvPr/>
          </p:nvSpPr>
          <p:spPr>
            <a:xfrm>
              <a:off x="5346354" y="3484548"/>
              <a:ext cx="797506" cy="314673"/>
            </a:xfrm>
            <a:prstGeom prst="rightArrow">
              <a:avLst>
                <a:gd name="adj1" fmla="val 50000"/>
                <a:gd name="adj2"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DIN Alternate Light" panose="02020500000000000000" pitchFamily="18" charset="0"/>
                <a:ea typeface="Arial"/>
                <a:cs typeface="Arial"/>
                <a:sym typeface="Arial"/>
              </a:endParaRPr>
            </a:p>
          </p:txBody>
        </p:sp>
        <p:pic>
          <p:nvPicPr>
            <p:cNvPr id="7" name="Google Shape;202;p11"/>
            <p:cNvPicPr preferRelativeResize="0"/>
            <p:nvPr/>
          </p:nvPicPr>
          <p:blipFill rotWithShape="1">
            <a:blip r:embed="rId2">
              <a:alphaModFix/>
            </a:blip>
            <a:srcRect l="27094" t="28073" r="20613" b="50191"/>
            <a:stretch/>
          </p:blipFill>
          <p:spPr>
            <a:xfrm>
              <a:off x="1286822" y="3357112"/>
              <a:ext cx="826085" cy="484727"/>
            </a:xfrm>
            <a:prstGeom prst="rect">
              <a:avLst/>
            </a:prstGeom>
            <a:noFill/>
            <a:ln w="38100" cap="flat" cmpd="sng">
              <a:solidFill>
                <a:schemeClr val="lt1"/>
              </a:solidFill>
              <a:prstDash val="solid"/>
              <a:round/>
              <a:headEnd type="none" w="sm" len="sm"/>
              <a:tailEnd type="none" w="sm" len="sm"/>
            </a:ln>
          </p:spPr>
        </p:pic>
        <p:sp>
          <p:nvSpPr>
            <p:cNvPr id="8" name="Google Shape;203;p11"/>
            <p:cNvSpPr/>
            <p:nvPr/>
          </p:nvSpPr>
          <p:spPr>
            <a:xfrm>
              <a:off x="2174503" y="3479255"/>
              <a:ext cx="234103" cy="247129"/>
            </a:xfrm>
            <a:prstGeom prst="rightArrow">
              <a:avLst>
                <a:gd name="adj1" fmla="val 50000"/>
                <a:gd name="adj2" fmla="val 50000"/>
              </a:avLst>
            </a:prstGeom>
            <a:solidFill>
              <a:schemeClr val="l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DIN Alternate Light" panose="02020500000000000000" pitchFamily="18" charset="0"/>
                <a:ea typeface="Arial"/>
                <a:cs typeface="Arial"/>
                <a:sym typeface="Arial"/>
              </a:endParaRPr>
            </a:p>
          </p:txBody>
        </p:sp>
        <p:sp>
          <p:nvSpPr>
            <p:cNvPr id="9" name="Google Shape;204;p11"/>
            <p:cNvSpPr txBox="1"/>
            <p:nvPr/>
          </p:nvSpPr>
          <p:spPr>
            <a:xfrm>
              <a:off x="1295053" y="3854747"/>
              <a:ext cx="817853" cy="18852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1" i="0" u="none" strike="noStrike" cap="none" dirty="0">
                  <a:solidFill>
                    <a:schemeClr val="lt1"/>
                  </a:solidFill>
                  <a:latin typeface="DIN Alternate Light" panose="02020500000000000000" pitchFamily="18" charset="0"/>
                  <a:ea typeface="Arial"/>
                  <a:cs typeface="Arial"/>
                  <a:sym typeface="Arial"/>
                </a:rPr>
                <a:t>X-ray data</a:t>
              </a:r>
              <a:endParaRPr sz="1400" b="1" i="0" u="none" strike="noStrike" cap="none" dirty="0">
                <a:solidFill>
                  <a:schemeClr val="lt1"/>
                </a:solidFill>
                <a:latin typeface="DIN Alternate Light" panose="02020500000000000000" pitchFamily="18" charset="0"/>
                <a:ea typeface="Arial"/>
                <a:cs typeface="Arial"/>
                <a:sym typeface="Arial"/>
              </a:endParaRPr>
            </a:p>
          </p:txBody>
        </p:sp>
        <p:sp>
          <p:nvSpPr>
            <p:cNvPr id="10" name="Google Shape;205;p11"/>
            <p:cNvSpPr/>
            <p:nvPr/>
          </p:nvSpPr>
          <p:spPr>
            <a:xfrm>
              <a:off x="2481024" y="2747936"/>
              <a:ext cx="1224000" cy="362646"/>
            </a:xfrm>
            <a:prstGeom prst="roundRect">
              <a:avLst>
                <a:gd name="adj" fmla="val 16667"/>
              </a:avLst>
            </a:prstGeom>
            <a:no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Self-build CNN</a:t>
              </a:r>
              <a:endParaRPr sz="1400">
                <a:latin typeface="DIN Alternate Light" panose="02020500000000000000" pitchFamily="18" charset="0"/>
              </a:endParaRPr>
            </a:p>
          </p:txBody>
        </p:sp>
        <p:sp>
          <p:nvSpPr>
            <p:cNvPr id="11" name="Google Shape;206;p11"/>
            <p:cNvSpPr/>
            <p:nvPr/>
          </p:nvSpPr>
          <p:spPr>
            <a:xfrm>
              <a:off x="2481025" y="3201480"/>
              <a:ext cx="1224000" cy="362646"/>
            </a:xfrm>
            <a:prstGeom prst="roundRect">
              <a:avLst>
                <a:gd name="adj" fmla="val 16667"/>
              </a:avLst>
            </a:prstGeom>
            <a:no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dirty="0">
                  <a:solidFill>
                    <a:schemeClr val="lt1"/>
                  </a:solidFill>
                  <a:latin typeface="DIN Alternate Light" panose="02020500000000000000" pitchFamily="18" charset="0"/>
                  <a:ea typeface="Arial"/>
                  <a:cs typeface="Arial"/>
                  <a:sym typeface="Arial"/>
                </a:rPr>
                <a:t>InceptionV3</a:t>
              </a:r>
              <a:endParaRPr sz="1400" dirty="0">
                <a:latin typeface="DIN Alternate Light" panose="02020500000000000000" pitchFamily="18" charset="0"/>
              </a:endParaRPr>
            </a:p>
          </p:txBody>
        </p:sp>
        <p:sp>
          <p:nvSpPr>
            <p:cNvPr id="12" name="Google Shape;207;p11"/>
            <p:cNvSpPr/>
            <p:nvPr/>
          </p:nvSpPr>
          <p:spPr>
            <a:xfrm>
              <a:off x="2437720" y="3645493"/>
              <a:ext cx="1224000" cy="362646"/>
            </a:xfrm>
            <a:prstGeom prst="roundRect">
              <a:avLst>
                <a:gd name="adj" fmla="val 16667"/>
              </a:avLst>
            </a:prstGeom>
            <a:no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ResNet152V2</a:t>
              </a:r>
              <a:endParaRPr sz="1400">
                <a:latin typeface="DIN Alternate Light" panose="02020500000000000000" pitchFamily="18" charset="0"/>
              </a:endParaRPr>
            </a:p>
          </p:txBody>
        </p:sp>
        <p:sp>
          <p:nvSpPr>
            <p:cNvPr id="13" name="Google Shape;208;p11"/>
            <p:cNvSpPr/>
            <p:nvPr/>
          </p:nvSpPr>
          <p:spPr>
            <a:xfrm>
              <a:off x="2481024" y="4089507"/>
              <a:ext cx="1224000" cy="362646"/>
            </a:xfrm>
            <a:prstGeom prst="roundRect">
              <a:avLst>
                <a:gd name="adj" fmla="val 16667"/>
              </a:avLst>
            </a:prstGeom>
            <a:no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EfficientNetV2S</a:t>
              </a:r>
              <a:endParaRPr sz="1400">
                <a:latin typeface="DIN Alternate Light" panose="02020500000000000000" pitchFamily="18" charset="0"/>
              </a:endParaRPr>
            </a:p>
          </p:txBody>
        </p:sp>
        <p:sp>
          <p:nvSpPr>
            <p:cNvPr id="14" name="Google Shape;209;p11"/>
            <p:cNvSpPr/>
            <p:nvPr/>
          </p:nvSpPr>
          <p:spPr>
            <a:xfrm>
              <a:off x="4454929" y="3223875"/>
              <a:ext cx="892559" cy="761068"/>
            </a:xfrm>
            <a:prstGeom prst="ellipse">
              <a:avLst/>
            </a:prstGeom>
            <a:no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1" i="0" u="none" strike="noStrike" cap="none">
                <a:solidFill>
                  <a:schemeClr val="lt1"/>
                </a:solidFill>
                <a:latin typeface="DIN Alternate Light" panose="02020500000000000000" pitchFamily="18" charset="0"/>
                <a:ea typeface="Arial"/>
                <a:cs typeface="Arial"/>
                <a:sym typeface="Arial"/>
              </a:endParaRPr>
            </a:p>
          </p:txBody>
        </p:sp>
        <p:sp>
          <p:nvSpPr>
            <p:cNvPr id="15" name="Google Shape;210;p11"/>
            <p:cNvSpPr txBox="1"/>
            <p:nvPr/>
          </p:nvSpPr>
          <p:spPr>
            <a:xfrm>
              <a:off x="4491965" y="3428453"/>
              <a:ext cx="821059" cy="3205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0" u="none" strike="noStrike" cap="none" dirty="0">
                  <a:solidFill>
                    <a:schemeClr val="lt1"/>
                  </a:solidFill>
                  <a:latin typeface="DIN Alternate Light" panose="02020500000000000000" pitchFamily="18" charset="0"/>
                  <a:ea typeface="Arial"/>
                  <a:cs typeface="Arial"/>
                  <a:sym typeface="Arial"/>
                </a:rPr>
                <a:t>N / P</a:t>
              </a:r>
              <a:endParaRPr sz="1400" dirty="0">
                <a:latin typeface="DIN Alternate Light" panose="02020500000000000000" pitchFamily="18" charset="0"/>
              </a:endParaRPr>
            </a:p>
            <a:p>
              <a:pPr marL="0" marR="0" lvl="0" indent="0" algn="ctr" rtl="0">
                <a:lnSpc>
                  <a:spcPct val="100000"/>
                </a:lnSpc>
                <a:spcBef>
                  <a:spcPts val="0"/>
                </a:spcBef>
                <a:spcAft>
                  <a:spcPts val="0"/>
                </a:spcAft>
                <a:buNone/>
              </a:pPr>
              <a:r>
                <a:rPr lang="en-US" sz="1400" b="1" i="0" u="none" strike="noStrike" cap="none" dirty="0">
                  <a:solidFill>
                    <a:schemeClr val="lt1"/>
                  </a:solidFill>
                  <a:latin typeface="DIN Alternate Light" panose="02020500000000000000" pitchFamily="18" charset="0"/>
                  <a:ea typeface="Arial"/>
                  <a:cs typeface="Arial"/>
                  <a:sym typeface="Arial"/>
                </a:rPr>
                <a:t>Prediction</a:t>
              </a:r>
              <a:endParaRPr sz="1400" b="1" i="0" u="none" strike="noStrike" cap="none" dirty="0">
                <a:solidFill>
                  <a:schemeClr val="lt1"/>
                </a:solidFill>
                <a:latin typeface="DIN Alternate Light" panose="02020500000000000000" pitchFamily="18" charset="0"/>
                <a:ea typeface="Arial"/>
                <a:cs typeface="Arial"/>
                <a:sym typeface="Arial"/>
              </a:endParaRPr>
            </a:p>
          </p:txBody>
        </p:sp>
        <p:cxnSp>
          <p:nvCxnSpPr>
            <p:cNvPr id="16" name="Google Shape;211;p11"/>
            <p:cNvCxnSpPr>
              <a:stCxn id="11" idx="3"/>
            </p:cNvCxnSpPr>
            <p:nvPr/>
          </p:nvCxnSpPr>
          <p:spPr>
            <a:xfrm>
              <a:off x="3705025" y="3382803"/>
              <a:ext cx="830400" cy="69300"/>
            </a:xfrm>
            <a:prstGeom prst="straightConnector1">
              <a:avLst/>
            </a:prstGeom>
            <a:noFill/>
            <a:ln w="28575" cap="flat" cmpd="sng">
              <a:solidFill>
                <a:srgbClr val="F2F2F2"/>
              </a:solidFill>
              <a:prstDash val="solid"/>
              <a:round/>
              <a:headEnd type="none" w="sm" len="sm"/>
              <a:tailEnd type="triangle" w="med" len="med"/>
            </a:ln>
          </p:spPr>
        </p:cxnSp>
        <p:cxnSp>
          <p:nvCxnSpPr>
            <p:cNvPr id="17" name="Google Shape;212;p11"/>
            <p:cNvCxnSpPr/>
            <p:nvPr/>
          </p:nvCxnSpPr>
          <p:spPr>
            <a:xfrm rot="10800000" flipH="1">
              <a:off x="3670574" y="3738705"/>
              <a:ext cx="830462" cy="96789"/>
            </a:xfrm>
            <a:prstGeom prst="straightConnector1">
              <a:avLst/>
            </a:prstGeom>
            <a:noFill/>
            <a:ln w="28575" cap="flat" cmpd="sng">
              <a:solidFill>
                <a:srgbClr val="F2F2F2"/>
              </a:solidFill>
              <a:prstDash val="solid"/>
              <a:round/>
              <a:headEnd type="none" w="sm" len="sm"/>
              <a:tailEnd type="triangle" w="med" len="med"/>
            </a:ln>
          </p:spPr>
        </p:cxnSp>
        <p:sp>
          <p:nvSpPr>
            <p:cNvPr id="18" name="Google Shape;213;p11"/>
            <p:cNvSpPr/>
            <p:nvPr/>
          </p:nvSpPr>
          <p:spPr>
            <a:xfrm>
              <a:off x="4931004" y="4308560"/>
              <a:ext cx="657551" cy="18852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Normal</a:t>
              </a:r>
              <a:endParaRPr sz="1400" b="1" i="0" u="none" strike="noStrike" cap="none">
                <a:solidFill>
                  <a:schemeClr val="lt1"/>
                </a:solidFill>
                <a:latin typeface="DIN Alternate Light" panose="02020500000000000000" pitchFamily="18" charset="0"/>
                <a:ea typeface="Arial"/>
                <a:cs typeface="Arial"/>
                <a:sym typeface="Arial"/>
              </a:endParaRPr>
            </a:p>
          </p:txBody>
        </p:sp>
        <p:sp>
          <p:nvSpPr>
            <p:cNvPr id="19" name="Google Shape;214;p11"/>
            <p:cNvSpPr/>
            <p:nvPr/>
          </p:nvSpPr>
          <p:spPr>
            <a:xfrm>
              <a:off x="5269523" y="3542708"/>
              <a:ext cx="889987" cy="18852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0" u="none" strike="noStrike" cap="none" dirty="0">
                  <a:solidFill>
                    <a:schemeClr val="dk1"/>
                  </a:solidFill>
                  <a:latin typeface="DIN Alternate Light" panose="02020500000000000000" pitchFamily="18" charset="0"/>
                  <a:ea typeface="Arial"/>
                  <a:cs typeface="Arial"/>
                  <a:sym typeface="Arial"/>
                </a:rPr>
                <a:t>Pneumonia</a:t>
              </a:r>
              <a:endParaRPr sz="1400" dirty="0">
                <a:latin typeface="DIN Alternate Light" panose="02020500000000000000" pitchFamily="18" charset="0"/>
              </a:endParaRPr>
            </a:p>
          </p:txBody>
        </p:sp>
        <p:sp>
          <p:nvSpPr>
            <p:cNvPr id="20" name="Google Shape;215;p11"/>
            <p:cNvSpPr/>
            <p:nvPr/>
          </p:nvSpPr>
          <p:spPr>
            <a:xfrm>
              <a:off x="6167807" y="2771783"/>
              <a:ext cx="1224000" cy="362646"/>
            </a:xfrm>
            <a:prstGeom prst="roundRect">
              <a:avLst>
                <a:gd name="adj" fmla="val 16667"/>
              </a:avLst>
            </a:prstGeom>
            <a:no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Self-build CNN</a:t>
              </a:r>
              <a:endParaRPr sz="1400">
                <a:latin typeface="DIN Alternate Light" panose="02020500000000000000" pitchFamily="18" charset="0"/>
              </a:endParaRPr>
            </a:p>
          </p:txBody>
        </p:sp>
        <p:sp>
          <p:nvSpPr>
            <p:cNvPr id="21" name="Google Shape;216;p11"/>
            <p:cNvSpPr/>
            <p:nvPr/>
          </p:nvSpPr>
          <p:spPr>
            <a:xfrm>
              <a:off x="6167808" y="3225327"/>
              <a:ext cx="1224000" cy="362646"/>
            </a:xfrm>
            <a:prstGeom prst="roundRect">
              <a:avLst>
                <a:gd name="adj" fmla="val 16667"/>
              </a:avLst>
            </a:prstGeom>
            <a:no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Mobile Net</a:t>
              </a:r>
              <a:endParaRPr sz="1400">
                <a:latin typeface="DIN Alternate Light" panose="02020500000000000000" pitchFamily="18" charset="0"/>
              </a:endParaRPr>
            </a:p>
          </p:txBody>
        </p:sp>
        <p:sp>
          <p:nvSpPr>
            <p:cNvPr id="22" name="Google Shape;217;p11"/>
            <p:cNvSpPr/>
            <p:nvPr/>
          </p:nvSpPr>
          <p:spPr>
            <a:xfrm>
              <a:off x="6167809" y="3678018"/>
              <a:ext cx="1224000" cy="362646"/>
            </a:xfrm>
            <a:prstGeom prst="roundRect">
              <a:avLst>
                <a:gd name="adj" fmla="val 16667"/>
              </a:avLst>
            </a:prstGeom>
            <a:no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ResNet50V2</a:t>
              </a:r>
              <a:endParaRPr sz="1400">
                <a:latin typeface="DIN Alternate Light" panose="02020500000000000000" pitchFamily="18" charset="0"/>
              </a:endParaRPr>
            </a:p>
          </p:txBody>
        </p:sp>
        <p:sp>
          <p:nvSpPr>
            <p:cNvPr id="23" name="Google Shape;218;p11"/>
            <p:cNvSpPr/>
            <p:nvPr/>
          </p:nvSpPr>
          <p:spPr>
            <a:xfrm>
              <a:off x="6167808" y="4130709"/>
              <a:ext cx="1224000" cy="362646"/>
            </a:xfrm>
            <a:prstGeom prst="roundRect">
              <a:avLst>
                <a:gd name="adj" fmla="val 16667"/>
              </a:avLst>
            </a:prstGeom>
            <a:noFill/>
            <a:ln w="25400" cap="flat" cmpd="sng">
              <a:solidFill>
                <a:srgbClr val="F2F2F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ResNet152V2</a:t>
              </a:r>
              <a:endParaRPr sz="1400">
                <a:latin typeface="DIN Alternate Light" panose="02020500000000000000" pitchFamily="18" charset="0"/>
              </a:endParaRPr>
            </a:p>
          </p:txBody>
        </p:sp>
        <p:cxnSp>
          <p:nvCxnSpPr>
            <p:cNvPr id="24" name="Google Shape;219;p11"/>
            <p:cNvCxnSpPr>
              <a:stCxn id="21" idx="3"/>
            </p:cNvCxnSpPr>
            <p:nvPr/>
          </p:nvCxnSpPr>
          <p:spPr>
            <a:xfrm>
              <a:off x="7391808" y="3406650"/>
              <a:ext cx="730500" cy="72600"/>
            </a:xfrm>
            <a:prstGeom prst="straightConnector1">
              <a:avLst/>
            </a:prstGeom>
            <a:noFill/>
            <a:ln w="28575" cap="flat" cmpd="sng">
              <a:solidFill>
                <a:srgbClr val="F2F2F2"/>
              </a:solidFill>
              <a:prstDash val="solid"/>
              <a:round/>
              <a:headEnd type="none" w="sm" len="sm"/>
              <a:tailEnd type="triangle" w="med" len="med"/>
            </a:ln>
          </p:spPr>
        </p:cxnSp>
        <p:cxnSp>
          <p:nvCxnSpPr>
            <p:cNvPr id="25" name="Google Shape;220;p11"/>
            <p:cNvCxnSpPr>
              <a:stCxn id="22" idx="3"/>
            </p:cNvCxnSpPr>
            <p:nvPr/>
          </p:nvCxnSpPr>
          <p:spPr>
            <a:xfrm rot="10800000" flipH="1">
              <a:off x="7391809" y="3753141"/>
              <a:ext cx="700800" cy="106200"/>
            </a:xfrm>
            <a:prstGeom prst="straightConnector1">
              <a:avLst/>
            </a:prstGeom>
            <a:noFill/>
            <a:ln w="28575" cap="flat" cmpd="sng">
              <a:solidFill>
                <a:srgbClr val="F2F2F2"/>
              </a:solidFill>
              <a:prstDash val="solid"/>
              <a:round/>
              <a:headEnd type="none" w="sm" len="sm"/>
              <a:tailEnd type="triangle" w="med" len="med"/>
            </a:ln>
          </p:spPr>
        </p:cxnSp>
        <p:cxnSp>
          <p:nvCxnSpPr>
            <p:cNvPr id="26" name="Google Shape;221;p11"/>
            <p:cNvCxnSpPr>
              <a:endCxn id="4" idx="1"/>
            </p:cNvCxnSpPr>
            <p:nvPr/>
          </p:nvCxnSpPr>
          <p:spPr>
            <a:xfrm>
              <a:off x="7391771" y="2953156"/>
              <a:ext cx="832800" cy="405900"/>
            </a:xfrm>
            <a:prstGeom prst="straightConnector1">
              <a:avLst/>
            </a:prstGeom>
            <a:noFill/>
            <a:ln w="28575" cap="flat" cmpd="sng">
              <a:solidFill>
                <a:schemeClr val="lt1"/>
              </a:solidFill>
              <a:prstDash val="solid"/>
              <a:round/>
              <a:headEnd type="none" w="sm" len="sm"/>
              <a:tailEnd type="triangle" w="med" len="med"/>
            </a:ln>
          </p:spPr>
        </p:cxnSp>
        <p:cxnSp>
          <p:nvCxnSpPr>
            <p:cNvPr id="27" name="Google Shape;222;p11"/>
            <p:cNvCxnSpPr>
              <a:stCxn id="23" idx="3"/>
              <a:endCxn id="4" idx="3"/>
            </p:cNvCxnSpPr>
            <p:nvPr/>
          </p:nvCxnSpPr>
          <p:spPr>
            <a:xfrm rot="10800000" flipH="1">
              <a:off x="7391808" y="3897132"/>
              <a:ext cx="832800" cy="414900"/>
            </a:xfrm>
            <a:prstGeom prst="straightConnector1">
              <a:avLst/>
            </a:prstGeom>
            <a:noFill/>
            <a:ln w="28575" cap="flat" cmpd="sng">
              <a:solidFill>
                <a:schemeClr val="lt1"/>
              </a:solidFill>
              <a:prstDash val="solid"/>
              <a:round/>
              <a:headEnd type="none" w="sm" len="sm"/>
              <a:tailEnd type="triangle" w="med" len="med"/>
            </a:ln>
          </p:spPr>
        </p:cxnSp>
        <p:sp>
          <p:nvSpPr>
            <p:cNvPr id="28" name="Google Shape;223;p11"/>
            <p:cNvSpPr txBox="1"/>
            <p:nvPr/>
          </p:nvSpPr>
          <p:spPr>
            <a:xfrm>
              <a:off x="8124906" y="3458777"/>
              <a:ext cx="821059" cy="3205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0" u="none" strike="noStrike" cap="none" dirty="0">
                  <a:solidFill>
                    <a:schemeClr val="lt1"/>
                  </a:solidFill>
                  <a:latin typeface="DIN Alternate Light" panose="02020500000000000000" pitchFamily="18" charset="0"/>
                  <a:ea typeface="Arial"/>
                  <a:cs typeface="Arial"/>
                  <a:sym typeface="Arial"/>
                </a:rPr>
                <a:t>B / V</a:t>
              </a:r>
              <a:endParaRPr sz="1400" dirty="0">
                <a:latin typeface="DIN Alternate Light" panose="02020500000000000000" pitchFamily="18" charset="0"/>
              </a:endParaRPr>
            </a:p>
            <a:p>
              <a:pPr marL="0" marR="0" lvl="0" indent="0" algn="ctr" rtl="0">
                <a:lnSpc>
                  <a:spcPct val="100000"/>
                </a:lnSpc>
                <a:spcBef>
                  <a:spcPts val="0"/>
                </a:spcBef>
                <a:spcAft>
                  <a:spcPts val="0"/>
                </a:spcAft>
                <a:buNone/>
              </a:pPr>
              <a:r>
                <a:rPr lang="en-US" sz="1400" b="1" i="0" u="none" strike="noStrike" cap="none" dirty="0">
                  <a:solidFill>
                    <a:schemeClr val="lt1"/>
                  </a:solidFill>
                  <a:latin typeface="DIN Alternate Light" panose="02020500000000000000" pitchFamily="18" charset="0"/>
                  <a:ea typeface="Arial"/>
                  <a:cs typeface="Arial"/>
                  <a:sym typeface="Arial"/>
                </a:rPr>
                <a:t>Prediction</a:t>
              </a:r>
              <a:endParaRPr sz="1400" b="1" i="0" u="none" strike="noStrike" cap="none" dirty="0">
                <a:solidFill>
                  <a:schemeClr val="lt1"/>
                </a:solidFill>
                <a:latin typeface="DIN Alternate Light" panose="02020500000000000000" pitchFamily="18" charset="0"/>
                <a:ea typeface="Arial"/>
                <a:cs typeface="Arial"/>
                <a:sym typeface="Arial"/>
              </a:endParaRPr>
            </a:p>
          </p:txBody>
        </p:sp>
        <p:sp>
          <p:nvSpPr>
            <p:cNvPr id="29" name="Google Shape;224;p11"/>
            <p:cNvSpPr/>
            <p:nvPr/>
          </p:nvSpPr>
          <p:spPr>
            <a:xfrm>
              <a:off x="9385909" y="3343609"/>
              <a:ext cx="881496" cy="7164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0" u="none" strike="noStrike" cap="none" dirty="0">
                  <a:solidFill>
                    <a:schemeClr val="lt1"/>
                  </a:solidFill>
                  <a:latin typeface="DIN Alternate Light" panose="02020500000000000000" pitchFamily="18" charset="0"/>
                  <a:ea typeface="Arial"/>
                  <a:cs typeface="Arial"/>
                  <a:sym typeface="Arial"/>
                </a:rPr>
                <a:t>Bacterial pneumonia</a:t>
              </a:r>
              <a:endParaRPr sz="1400" dirty="0">
                <a:latin typeface="DIN Alternate Light" panose="02020500000000000000" pitchFamily="18" charset="0"/>
              </a:endParaRPr>
            </a:p>
            <a:p>
              <a:pPr marL="0" marR="0" lvl="0" indent="0" algn="ctr" rtl="0">
                <a:lnSpc>
                  <a:spcPct val="100000"/>
                </a:lnSpc>
                <a:spcBef>
                  <a:spcPts val="0"/>
                </a:spcBef>
                <a:spcAft>
                  <a:spcPts val="0"/>
                </a:spcAft>
                <a:buNone/>
              </a:pPr>
              <a:endParaRPr sz="1400" b="1" i="0" u="none" strike="noStrike" cap="none" dirty="0">
                <a:solidFill>
                  <a:schemeClr val="lt1"/>
                </a:solidFill>
                <a:latin typeface="DIN Alternate Light" panose="02020500000000000000" pitchFamily="18" charset="0"/>
                <a:ea typeface="Arial"/>
                <a:cs typeface="Arial"/>
                <a:sym typeface="Arial"/>
              </a:endParaRPr>
            </a:p>
            <a:p>
              <a:pPr marL="0" marR="0" lvl="0" indent="0" algn="ctr" rtl="0">
                <a:lnSpc>
                  <a:spcPct val="100000"/>
                </a:lnSpc>
                <a:spcBef>
                  <a:spcPts val="0"/>
                </a:spcBef>
                <a:spcAft>
                  <a:spcPts val="0"/>
                </a:spcAft>
                <a:buNone/>
              </a:pPr>
              <a:r>
                <a:rPr lang="en-US" sz="1400" b="1" i="0" u="none" strike="noStrike" cap="none" dirty="0">
                  <a:solidFill>
                    <a:schemeClr val="lt1"/>
                  </a:solidFill>
                  <a:latin typeface="DIN Alternate Light" panose="02020500000000000000" pitchFamily="18" charset="0"/>
                  <a:ea typeface="Arial"/>
                  <a:cs typeface="Arial"/>
                  <a:sym typeface="Arial"/>
                </a:rPr>
                <a:t>Viral pneumonia</a:t>
              </a:r>
              <a:endParaRPr sz="1400" dirty="0">
                <a:latin typeface="DIN Alternate Light" panose="02020500000000000000" pitchFamily="18" charset="0"/>
              </a:endParaRPr>
            </a:p>
          </p:txBody>
        </p:sp>
        <p:sp>
          <p:nvSpPr>
            <p:cNvPr id="30" name="Google Shape;225;p11"/>
            <p:cNvSpPr/>
            <p:nvPr/>
          </p:nvSpPr>
          <p:spPr>
            <a:xfrm>
              <a:off x="4318131" y="4974333"/>
              <a:ext cx="1257075" cy="18852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Congratulations!!</a:t>
              </a:r>
              <a:endParaRPr sz="1400" b="1" i="0" u="none" strike="noStrike" cap="none">
                <a:solidFill>
                  <a:schemeClr val="lt1"/>
                </a:solidFill>
                <a:latin typeface="DIN Alternate Light" panose="02020500000000000000" pitchFamily="18" charset="0"/>
                <a:ea typeface="Arial"/>
                <a:cs typeface="Arial"/>
                <a:sym typeface="Arial"/>
              </a:endParaRPr>
            </a:p>
          </p:txBody>
        </p:sp>
        <p:cxnSp>
          <p:nvCxnSpPr>
            <p:cNvPr id="31" name="Google Shape;226;p11"/>
            <p:cNvCxnSpPr>
              <a:stCxn id="13" idx="3"/>
              <a:endCxn id="14" idx="3"/>
            </p:cNvCxnSpPr>
            <p:nvPr/>
          </p:nvCxnSpPr>
          <p:spPr>
            <a:xfrm rot="10800000" flipH="1">
              <a:off x="3705024" y="3873630"/>
              <a:ext cx="880500" cy="397200"/>
            </a:xfrm>
            <a:prstGeom prst="straightConnector1">
              <a:avLst/>
            </a:prstGeom>
            <a:noFill/>
            <a:ln w="28575" cap="flat" cmpd="sng">
              <a:solidFill>
                <a:srgbClr val="F2F2F2"/>
              </a:solidFill>
              <a:prstDash val="solid"/>
              <a:round/>
              <a:headEnd type="none" w="sm" len="sm"/>
              <a:tailEnd type="triangle" w="med" len="med"/>
            </a:ln>
          </p:spPr>
        </p:cxnSp>
        <p:cxnSp>
          <p:nvCxnSpPr>
            <p:cNvPr id="32" name="Google Shape;227;p11"/>
            <p:cNvCxnSpPr>
              <a:stCxn id="10" idx="3"/>
              <a:endCxn id="14" idx="1"/>
            </p:cNvCxnSpPr>
            <p:nvPr/>
          </p:nvCxnSpPr>
          <p:spPr>
            <a:xfrm>
              <a:off x="3705024" y="2929259"/>
              <a:ext cx="880500" cy="406200"/>
            </a:xfrm>
            <a:prstGeom prst="straightConnector1">
              <a:avLst/>
            </a:prstGeom>
            <a:noFill/>
            <a:ln w="28575" cap="flat" cmpd="sng">
              <a:solidFill>
                <a:srgbClr val="F2F2F2"/>
              </a:solidFill>
              <a:prstDash val="solid"/>
              <a:round/>
              <a:headEnd type="none" w="sm" len="sm"/>
              <a:tailEnd type="triangle" w="med" len="med"/>
            </a:ln>
          </p:spPr>
        </p:cxnSp>
        <p:cxnSp>
          <p:nvCxnSpPr>
            <p:cNvPr id="33" name="Google Shape;228;p11"/>
            <p:cNvCxnSpPr/>
            <p:nvPr/>
          </p:nvCxnSpPr>
          <p:spPr>
            <a:xfrm>
              <a:off x="8976852" y="3650665"/>
              <a:ext cx="474637" cy="208040"/>
            </a:xfrm>
            <a:prstGeom prst="straightConnector1">
              <a:avLst/>
            </a:prstGeom>
            <a:noFill/>
            <a:ln w="28575" cap="flat" cmpd="sng">
              <a:solidFill>
                <a:srgbClr val="F2F2F2"/>
              </a:solidFill>
              <a:prstDash val="solid"/>
              <a:round/>
              <a:headEnd type="none" w="sm" len="sm"/>
              <a:tailEnd type="triangle" w="med" len="med"/>
            </a:ln>
          </p:spPr>
        </p:cxnSp>
        <p:cxnSp>
          <p:nvCxnSpPr>
            <p:cNvPr id="34" name="Google Shape;229;p11"/>
            <p:cNvCxnSpPr>
              <a:stCxn id="4" idx="6"/>
            </p:cNvCxnSpPr>
            <p:nvPr/>
          </p:nvCxnSpPr>
          <p:spPr>
            <a:xfrm flipV="1">
              <a:off x="8986418" y="3532096"/>
              <a:ext cx="455506" cy="96038"/>
            </a:xfrm>
            <a:prstGeom prst="straightConnector1">
              <a:avLst/>
            </a:prstGeom>
            <a:noFill/>
            <a:ln w="28575" cap="flat" cmpd="sng">
              <a:solidFill>
                <a:srgbClr val="F2F2F2"/>
              </a:solidFill>
              <a:prstDash val="solid"/>
              <a:round/>
              <a:headEnd type="none" w="sm" len="sm"/>
              <a:tailEnd type="triangle" w="med" len="med"/>
            </a:ln>
          </p:spPr>
        </p:cxnSp>
        <p:sp>
          <p:nvSpPr>
            <p:cNvPr id="35" name="Google Shape;230;p11"/>
            <p:cNvSpPr/>
            <p:nvPr/>
          </p:nvSpPr>
          <p:spPr>
            <a:xfrm>
              <a:off x="4690280" y="2993203"/>
              <a:ext cx="513282" cy="18852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X-ray</a:t>
              </a:r>
              <a:endParaRPr sz="1400" b="1" i="0" u="none" strike="noStrike" cap="none">
                <a:solidFill>
                  <a:schemeClr val="lt1"/>
                </a:solidFill>
                <a:latin typeface="DIN Alternate Light" panose="02020500000000000000" pitchFamily="18" charset="0"/>
                <a:ea typeface="Arial"/>
                <a:cs typeface="Arial"/>
                <a:sym typeface="Arial"/>
              </a:endParaRPr>
            </a:p>
          </p:txBody>
        </p:sp>
        <p:sp>
          <p:nvSpPr>
            <p:cNvPr id="36" name="Google Shape;231;p11"/>
            <p:cNvSpPr/>
            <p:nvPr/>
          </p:nvSpPr>
          <p:spPr>
            <a:xfrm>
              <a:off x="8077262" y="2881547"/>
              <a:ext cx="889987" cy="32051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Pneumonia</a:t>
              </a:r>
              <a:endParaRPr sz="1400">
                <a:latin typeface="DIN Alternate Light" panose="02020500000000000000" pitchFamily="18" charset="0"/>
              </a:endParaRPr>
            </a:p>
            <a:p>
              <a:pPr marL="0" marR="0" lvl="0" indent="0" algn="ctr" rtl="0">
                <a:lnSpc>
                  <a:spcPct val="100000"/>
                </a:lnSpc>
                <a:spcBef>
                  <a:spcPts val="0"/>
                </a:spcBef>
                <a:spcAft>
                  <a:spcPts val="0"/>
                </a:spcAft>
                <a:buNone/>
              </a:pPr>
              <a:r>
                <a:rPr lang="en-US" sz="1400" b="1" i="0" u="none" strike="noStrike" cap="none">
                  <a:solidFill>
                    <a:schemeClr val="lt1"/>
                  </a:solidFill>
                  <a:latin typeface="DIN Alternate Light" panose="02020500000000000000" pitchFamily="18" charset="0"/>
                  <a:ea typeface="Arial"/>
                  <a:cs typeface="Arial"/>
                  <a:sym typeface="Arial"/>
                </a:rPr>
                <a:t>X-ray</a:t>
              </a:r>
              <a:endParaRPr sz="1400" b="1" i="0" u="none" strike="noStrike" cap="none">
                <a:solidFill>
                  <a:schemeClr val="lt1"/>
                </a:solidFill>
                <a:latin typeface="DIN Alternate Light" panose="02020500000000000000" pitchFamily="18" charset="0"/>
                <a:ea typeface="Arial"/>
                <a:cs typeface="Arial"/>
                <a:sym typeface="Arial"/>
              </a:endParaRPr>
            </a:p>
          </p:txBody>
        </p:sp>
      </p:grpSp>
    </p:spTree>
    <p:extLst>
      <p:ext uri="{BB962C8B-B14F-4D97-AF65-F5344CB8AC3E}">
        <p14:creationId xmlns:p14="http://schemas.microsoft.com/office/powerpoint/2010/main" val="3449888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F8849D2-7A3E-E451-3CE3-1FC043440446}"/>
              </a:ext>
            </a:extLst>
          </p:cNvPr>
          <p:cNvSpPr>
            <a:spLocks noGrp="1"/>
          </p:cNvSpPr>
          <p:nvPr>
            <p:ph type="title"/>
          </p:nvPr>
        </p:nvSpPr>
        <p:spPr>
          <a:xfrm>
            <a:off x="-158536" y="-360011"/>
            <a:ext cx="7886700" cy="1325563"/>
          </a:xfrm>
        </p:spPr>
        <p:txBody>
          <a:bodyPr>
            <a:normAutofit/>
          </a:bodyPr>
          <a:lstStyle/>
          <a:p>
            <a:r>
              <a:rPr kumimoji="1" lang="en-US" altLang="zh-TW" sz="6000" b="0" dirty="0">
                <a:latin typeface="DIN Alternate Medium" panose="02020500000000000000" pitchFamily="18" charset="0"/>
                <a:ea typeface="思源黑體 TWHK Medium" panose="020B0600000000000000" pitchFamily="34" charset="-120"/>
              </a:rPr>
              <a:t>Comparison </a:t>
            </a:r>
            <a:r>
              <a:rPr lang="en-US" altLang="zh-TW" sz="3200" b="0" dirty="0">
                <a:latin typeface="DIN Alternate Medium" panose="02020500000000000000" pitchFamily="18" charset="0"/>
                <a:ea typeface="思源黑體 TWHK Medium" panose="020B0600000000000000" pitchFamily="34" charset="-120"/>
              </a:rPr>
              <a:t>– PR curve </a:t>
            </a:r>
            <a:endParaRPr kumimoji="1" lang="zh-TW" altLang="en-US" sz="3200" b="0" dirty="0">
              <a:latin typeface="DIN Alternate Medium" panose="02020500000000000000" pitchFamily="18" charset="0"/>
              <a:ea typeface="思源黑體 TWHK Medium" panose="020B0600000000000000" pitchFamily="34" charset="-120"/>
            </a:endParaRPr>
          </a:p>
        </p:txBody>
      </p:sp>
      <p:grpSp>
        <p:nvGrpSpPr>
          <p:cNvPr id="12" name="群組 11">
            <a:extLst>
              <a:ext uri="{FF2B5EF4-FFF2-40B4-BE49-F238E27FC236}">
                <a16:creationId xmlns:a16="http://schemas.microsoft.com/office/drawing/2014/main" id="{1DB72040-974D-DB23-A56F-27EFBCE80352}"/>
              </a:ext>
            </a:extLst>
          </p:cNvPr>
          <p:cNvGrpSpPr/>
          <p:nvPr/>
        </p:nvGrpSpPr>
        <p:grpSpPr>
          <a:xfrm>
            <a:off x="534859" y="1082344"/>
            <a:ext cx="3506100" cy="2671776"/>
            <a:chOff x="818212" y="2847979"/>
            <a:chExt cx="2029026" cy="1455575"/>
          </a:xfrm>
        </p:grpSpPr>
        <p:pic>
          <p:nvPicPr>
            <p:cNvPr id="9" name="圖片 8">
              <a:extLst>
                <a:ext uri="{FF2B5EF4-FFF2-40B4-BE49-F238E27FC236}">
                  <a16:creationId xmlns:a16="http://schemas.microsoft.com/office/drawing/2014/main" id="{3B0528A2-844F-045D-E3D3-D8CB2F7A92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212" y="2847979"/>
              <a:ext cx="2029026" cy="1273408"/>
            </a:xfrm>
            <a:prstGeom prst="rect">
              <a:avLst/>
            </a:prstGeom>
          </p:spPr>
        </p:pic>
        <p:sp>
          <p:nvSpPr>
            <p:cNvPr id="11" name="矩形 10">
              <a:extLst>
                <a:ext uri="{FF2B5EF4-FFF2-40B4-BE49-F238E27FC236}">
                  <a16:creationId xmlns:a16="http://schemas.microsoft.com/office/drawing/2014/main" id="{4A380F89-AE92-6276-0629-F599ED87B23A}"/>
                </a:ext>
              </a:extLst>
            </p:cNvPr>
            <p:cNvSpPr/>
            <p:nvPr/>
          </p:nvSpPr>
          <p:spPr>
            <a:xfrm>
              <a:off x="1297047" y="4085575"/>
              <a:ext cx="1071355" cy="217979"/>
            </a:xfrm>
            <a:prstGeom prst="rect">
              <a:avLst/>
            </a:prstGeom>
          </p:spPr>
          <p:txBody>
            <a:bodyPr wrap="square">
              <a:spAutoFit/>
            </a:bodyPr>
            <a:lstStyle/>
            <a:p>
              <a:r>
                <a:rPr lang="en-US" altLang="zh-TW" sz="20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rPr>
                <a:t>inceptionV3</a:t>
              </a:r>
              <a:endParaRPr lang="zh-TW" altLang="en-US" sz="2000" dirty="0">
                <a:solidFill>
                  <a:srgbClr val="BAF8FF"/>
                </a:solidFill>
                <a:latin typeface="DIN Alternate Light" panose="02020500000000000000" pitchFamily="18" charset="0"/>
                <a:ea typeface="微軟正黑體" panose="020B0604030504040204" pitchFamily="34" charset="-120"/>
              </a:endParaRPr>
            </a:p>
          </p:txBody>
        </p:sp>
        <p:sp>
          <p:nvSpPr>
            <p:cNvPr id="25" name="矩形 24">
              <a:extLst>
                <a:ext uri="{FF2B5EF4-FFF2-40B4-BE49-F238E27FC236}">
                  <a16:creationId xmlns:a16="http://schemas.microsoft.com/office/drawing/2014/main" id="{4A380F89-AE92-6276-0629-F599ED87B23A}"/>
                </a:ext>
              </a:extLst>
            </p:cNvPr>
            <p:cNvSpPr/>
            <p:nvPr/>
          </p:nvSpPr>
          <p:spPr>
            <a:xfrm>
              <a:off x="1151771" y="3570141"/>
              <a:ext cx="1071355" cy="217979"/>
            </a:xfrm>
            <a:prstGeom prst="rect">
              <a:avLst/>
            </a:prstGeom>
          </p:spPr>
          <p:txBody>
            <a:bodyPr wrap="square">
              <a:spAutoFit/>
            </a:bodyPr>
            <a:lstStyle/>
            <a:p>
              <a:r>
                <a:rPr lang="en-US" altLang="zh-TW" sz="2000" dirty="0">
                  <a:solidFill>
                    <a:srgbClr val="3A3B92"/>
                  </a:solidFill>
                  <a:effectLst>
                    <a:glow rad="63500">
                      <a:schemeClr val="bg1">
                        <a:alpha val="10000"/>
                      </a:schemeClr>
                    </a:glow>
                  </a:effectLst>
                  <a:latin typeface="DIN Alternate Light" panose="02020500000000000000" pitchFamily="18" charset="0"/>
                  <a:ea typeface="微軟正黑體" panose="020B0604030504040204" pitchFamily="34" charset="-120"/>
                </a:rPr>
                <a:t>AP = 0.9455 </a:t>
              </a:r>
              <a:endParaRPr lang="zh-TW" altLang="en-US" sz="2000" dirty="0">
                <a:solidFill>
                  <a:srgbClr val="3A3B92"/>
                </a:solidFill>
                <a:latin typeface="DIN Alternate Light" panose="02020500000000000000" pitchFamily="18" charset="0"/>
                <a:ea typeface="微軟正黑體" panose="020B0604030504040204" pitchFamily="34" charset="-120"/>
              </a:endParaRPr>
            </a:p>
          </p:txBody>
        </p:sp>
      </p:grpSp>
      <p:grpSp>
        <p:nvGrpSpPr>
          <p:cNvPr id="15" name="群組 14">
            <a:extLst>
              <a:ext uri="{FF2B5EF4-FFF2-40B4-BE49-F238E27FC236}">
                <a16:creationId xmlns:a16="http://schemas.microsoft.com/office/drawing/2014/main" id="{2908B868-FD86-05CF-D852-F8047A8987B9}"/>
              </a:ext>
            </a:extLst>
          </p:cNvPr>
          <p:cNvGrpSpPr/>
          <p:nvPr/>
        </p:nvGrpSpPr>
        <p:grpSpPr>
          <a:xfrm>
            <a:off x="4222058" y="1082342"/>
            <a:ext cx="3506106" cy="2728904"/>
            <a:chOff x="4675203" y="2412879"/>
            <a:chExt cx="2198730" cy="1410613"/>
          </a:xfrm>
        </p:grpSpPr>
        <p:pic>
          <p:nvPicPr>
            <p:cNvPr id="13" name="圖片 12">
              <a:extLst>
                <a:ext uri="{FF2B5EF4-FFF2-40B4-BE49-F238E27FC236}">
                  <a16:creationId xmlns:a16="http://schemas.microsoft.com/office/drawing/2014/main" id="{BF01EA4F-CF9A-BE83-98AF-F64F7D36AB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203" y="2412879"/>
              <a:ext cx="2198730" cy="1208239"/>
            </a:xfrm>
            <a:prstGeom prst="rect">
              <a:avLst/>
            </a:prstGeom>
          </p:spPr>
        </p:pic>
        <p:sp>
          <p:nvSpPr>
            <p:cNvPr id="14" name="矩形 13">
              <a:extLst>
                <a:ext uri="{FF2B5EF4-FFF2-40B4-BE49-F238E27FC236}">
                  <a16:creationId xmlns:a16="http://schemas.microsoft.com/office/drawing/2014/main" id="{143BDDB9-CDE1-5860-56CD-F9D1B3EFF45F}"/>
                </a:ext>
              </a:extLst>
            </p:cNvPr>
            <p:cNvSpPr/>
            <p:nvPr/>
          </p:nvSpPr>
          <p:spPr>
            <a:xfrm>
              <a:off x="4928133" y="3616669"/>
              <a:ext cx="1640570" cy="206823"/>
            </a:xfrm>
            <a:prstGeom prst="rect">
              <a:avLst/>
            </a:prstGeom>
          </p:spPr>
          <p:txBody>
            <a:bodyPr wrap="square">
              <a:spAutoFit/>
            </a:bodyPr>
            <a:lstStyle/>
            <a:p>
              <a:pPr algn="ctr"/>
              <a:r>
                <a:rPr lang="en-US" altLang="zh-TW" sz="20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rPr>
                <a:t>EfficientNetV2S</a:t>
              </a:r>
              <a:endParaRPr lang="zh-TW" altLang="en-US" sz="2000" dirty="0">
                <a:solidFill>
                  <a:srgbClr val="BAF8FF"/>
                </a:solidFill>
                <a:latin typeface="DIN Alternate Light" panose="02020500000000000000" pitchFamily="18" charset="0"/>
                <a:ea typeface="微軟正黑體" panose="020B0604030504040204" pitchFamily="34" charset="-120"/>
              </a:endParaRPr>
            </a:p>
          </p:txBody>
        </p:sp>
      </p:grpSp>
      <p:grpSp>
        <p:nvGrpSpPr>
          <p:cNvPr id="18" name="群組 17">
            <a:extLst>
              <a:ext uri="{FF2B5EF4-FFF2-40B4-BE49-F238E27FC236}">
                <a16:creationId xmlns:a16="http://schemas.microsoft.com/office/drawing/2014/main" id="{2B0DC88C-209F-28BA-F068-D59EF8C8A98B}"/>
              </a:ext>
            </a:extLst>
          </p:cNvPr>
          <p:cNvGrpSpPr/>
          <p:nvPr/>
        </p:nvGrpSpPr>
        <p:grpSpPr>
          <a:xfrm>
            <a:off x="534859" y="4089612"/>
            <a:ext cx="3405398" cy="2670375"/>
            <a:chOff x="1700139" y="4060535"/>
            <a:chExt cx="2932587" cy="2451829"/>
          </a:xfrm>
        </p:grpSpPr>
        <p:pic>
          <p:nvPicPr>
            <p:cNvPr id="16" name="圖片 15">
              <a:extLst>
                <a:ext uri="{FF2B5EF4-FFF2-40B4-BE49-F238E27FC236}">
                  <a16:creationId xmlns:a16="http://schemas.microsoft.com/office/drawing/2014/main" id="{52B21274-6CC6-23C2-AD06-F2652F73F8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00139" y="4060535"/>
              <a:ext cx="2932587" cy="2084464"/>
            </a:xfrm>
            <a:prstGeom prst="rect">
              <a:avLst/>
            </a:prstGeom>
          </p:spPr>
        </p:pic>
        <p:sp>
          <p:nvSpPr>
            <p:cNvPr id="17" name="矩形 16">
              <a:extLst>
                <a:ext uri="{FF2B5EF4-FFF2-40B4-BE49-F238E27FC236}">
                  <a16:creationId xmlns:a16="http://schemas.microsoft.com/office/drawing/2014/main" id="{69BDCF6B-83F8-5DB3-200A-E89FE945651D}"/>
                </a:ext>
              </a:extLst>
            </p:cNvPr>
            <p:cNvSpPr/>
            <p:nvPr/>
          </p:nvSpPr>
          <p:spPr>
            <a:xfrm>
              <a:off x="2376930" y="6144999"/>
              <a:ext cx="1405564" cy="367365"/>
            </a:xfrm>
            <a:prstGeom prst="rect">
              <a:avLst/>
            </a:prstGeom>
          </p:spPr>
          <p:txBody>
            <a:bodyPr wrap="none">
              <a:spAutoFit/>
            </a:bodyPr>
            <a:lstStyle/>
            <a:p>
              <a:pPr algn="ctr"/>
              <a:r>
                <a:rPr lang="en-US" altLang="zh-TW" sz="20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rPr>
                <a:t>ResNet152V2</a:t>
              </a:r>
              <a:endParaRPr lang="zh-TW" altLang="en-US" sz="2000" dirty="0">
                <a:solidFill>
                  <a:srgbClr val="BAF8FF"/>
                </a:solidFill>
                <a:latin typeface="DIN Alternate Light" panose="02020500000000000000" pitchFamily="18" charset="0"/>
                <a:ea typeface="微軟正黑體" panose="020B0604030504040204" pitchFamily="34" charset="-120"/>
              </a:endParaRPr>
            </a:p>
          </p:txBody>
        </p:sp>
      </p:grpSp>
      <p:grpSp>
        <p:nvGrpSpPr>
          <p:cNvPr id="22" name="群組 21">
            <a:extLst>
              <a:ext uri="{FF2B5EF4-FFF2-40B4-BE49-F238E27FC236}">
                <a16:creationId xmlns:a16="http://schemas.microsoft.com/office/drawing/2014/main" id="{DC7D29F5-F7B5-E5FE-660F-B08EE0CAAF7F}"/>
              </a:ext>
            </a:extLst>
          </p:cNvPr>
          <p:cNvGrpSpPr/>
          <p:nvPr/>
        </p:nvGrpSpPr>
        <p:grpSpPr>
          <a:xfrm>
            <a:off x="4222058" y="4075744"/>
            <a:ext cx="3426206" cy="2684244"/>
            <a:chOff x="5634091" y="3976355"/>
            <a:chExt cx="2819625" cy="2118528"/>
          </a:xfrm>
        </p:grpSpPr>
        <p:pic>
          <p:nvPicPr>
            <p:cNvPr id="19" name="圖片 18">
              <a:extLst>
                <a:ext uri="{FF2B5EF4-FFF2-40B4-BE49-F238E27FC236}">
                  <a16:creationId xmlns:a16="http://schemas.microsoft.com/office/drawing/2014/main" id="{65AD2897-A8B1-B6BA-7CD3-6EACF7CF4F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34091" y="3976355"/>
              <a:ext cx="2819625" cy="1802745"/>
            </a:xfrm>
            <a:prstGeom prst="rect">
              <a:avLst/>
            </a:prstGeom>
          </p:spPr>
        </p:pic>
        <p:sp>
          <p:nvSpPr>
            <p:cNvPr id="21" name="矩形 20">
              <a:extLst>
                <a:ext uri="{FF2B5EF4-FFF2-40B4-BE49-F238E27FC236}">
                  <a16:creationId xmlns:a16="http://schemas.microsoft.com/office/drawing/2014/main" id="{929B98C3-5A0F-B772-F287-1C7D23642B2A}"/>
                </a:ext>
              </a:extLst>
            </p:cNvPr>
            <p:cNvSpPr/>
            <p:nvPr/>
          </p:nvSpPr>
          <p:spPr>
            <a:xfrm>
              <a:off x="6292332" y="5779098"/>
              <a:ext cx="1550329" cy="315785"/>
            </a:xfrm>
            <a:prstGeom prst="rect">
              <a:avLst/>
            </a:prstGeom>
          </p:spPr>
          <p:txBody>
            <a:bodyPr wrap="none">
              <a:spAutoFit/>
            </a:bodyPr>
            <a:lstStyle/>
            <a:p>
              <a:pPr algn="ctr"/>
              <a:r>
                <a:rPr lang="en-US" altLang="zh-TW" sz="20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rPr>
                <a:t>Self-build CNN</a:t>
              </a:r>
              <a:endParaRPr lang="zh-TW" altLang="en-US" sz="2000" dirty="0">
                <a:solidFill>
                  <a:srgbClr val="BAF8FF"/>
                </a:solidFill>
                <a:latin typeface="DIN Alternate Light" panose="02020500000000000000" pitchFamily="18" charset="0"/>
                <a:ea typeface="微軟正黑體" panose="020B0604030504040204" pitchFamily="34" charset="-120"/>
              </a:endParaRPr>
            </a:p>
          </p:txBody>
        </p:sp>
      </p:grpSp>
      <p:grpSp>
        <p:nvGrpSpPr>
          <p:cNvPr id="20" name="群組 19">
            <a:extLst>
              <a:ext uri="{FF2B5EF4-FFF2-40B4-BE49-F238E27FC236}">
                <a16:creationId xmlns:a16="http://schemas.microsoft.com/office/drawing/2014/main" id="{DC7D29F5-F7B5-E5FE-660F-B08EE0CAAF7F}"/>
              </a:ext>
            </a:extLst>
          </p:cNvPr>
          <p:cNvGrpSpPr/>
          <p:nvPr/>
        </p:nvGrpSpPr>
        <p:grpSpPr>
          <a:xfrm>
            <a:off x="7909265" y="2010626"/>
            <a:ext cx="4051895" cy="3101373"/>
            <a:chOff x="5634092" y="3976355"/>
            <a:chExt cx="2819624" cy="2069767"/>
          </a:xfrm>
        </p:grpSpPr>
        <p:pic>
          <p:nvPicPr>
            <p:cNvPr id="23" name="圖片 22">
              <a:extLst>
                <a:ext uri="{FF2B5EF4-FFF2-40B4-BE49-F238E27FC236}">
                  <a16:creationId xmlns:a16="http://schemas.microsoft.com/office/drawing/2014/main" id="{65AD2897-A8B1-B6BA-7CD3-6EACF7CF4F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634092" y="3976355"/>
              <a:ext cx="2819624" cy="1802745"/>
            </a:xfrm>
            <a:prstGeom prst="rect">
              <a:avLst/>
            </a:prstGeom>
          </p:spPr>
        </p:pic>
        <p:sp>
          <p:nvSpPr>
            <p:cNvPr id="24" name="矩形 23">
              <a:extLst>
                <a:ext uri="{FF2B5EF4-FFF2-40B4-BE49-F238E27FC236}">
                  <a16:creationId xmlns:a16="http://schemas.microsoft.com/office/drawing/2014/main" id="{929B98C3-5A0F-B772-F287-1C7D23642B2A}"/>
                </a:ext>
              </a:extLst>
            </p:cNvPr>
            <p:cNvSpPr/>
            <p:nvPr/>
          </p:nvSpPr>
          <p:spPr>
            <a:xfrm>
              <a:off x="6562624" y="5779100"/>
              <a:ext cx="1009746" cy="267022"/>
            </a:xfrm>
            <a:prstGeom prst="rect">
              <a:avLst/>
            </a:prstGeom>
          </p:spPr>
          <p:txBody>
            <a:bodyPr wrap="none">
              <a:spAutoFit/>
            </a:bodyPr>
            <a:lstStyle/>
            <a:p>
              <a:pPr algn="ctr"/>
              <a:r>
                <a:rPr lang="en-US" altLang="zh-TW" sz="2000" dirty="0">
                  <a:solidFill>
                    <a:srgbClr val="FDBBBB"/>
                  </a:solidFill>
                  <a:effectLst>
                    <a:glow rad="63500">
                      <a:schemeClr val="bg1">
                        <a:alpha val="10000"/>
                      </a:schemeClr>
                    </a:glow>
                  </a:effectLst>
                  <a:latin typeface="DIN Alternate Light" panose="02020500000000000000" pitchFamily="18" charset="0"/>
                  <a:ea typeface="微軟正黑體" panose="020B0604030504040204" pitchFamily="34" charset="-120"/>
                </a:rPr>
                <a:t>Ensembled</a:t>
              </a:r>
              <a:endParaRPr lang="zh-TW" altLang="en-US" sz="2000" dirty="0">
                <a:solidFill>
                  <a:srgbClr val="FDBBBB"/>
                </a:solidFill>
                <a:latin typeface="DIN Alternate Light" panose="02020500000000000000" pitchFamily="18" charset="0"/>
                <a:ea typeface="微軟正黑體" panose="020B0604030504040204" pitchFamily="34" charset="-120"/>
              </a:endParaRPr>
            </a:p>
          </p:txBody>
        </p:sp>
      </p:grpSp>
      <p:sp>
        <p:nvSpPr>
          <p:cNvPr id="27" name="矩形 26">
            <a:extLst>
              <a:ext uri="{FF2B5EF4-FFF2-40B4-BE49-F238E27FC236}">
                <a16:creationId xmlns:a16="http://schemas.microsoft.com/office/drawing/2014/main" id="{4A380F89-AE92-6276-0629-F599ED87B23A}"/>
              </a:ext>
            </a:extLst>
          </p:cNvPr>
          <p:cNvSpPr/>
          <p:nvPr/>
        </p:nvSpPr>
        <p:spPr>
          <a:xfrm>
            <a:off x="4798447" y="2407020"/>
            <a:ext cx="1851271" cy="400111"/>
          </a:xfrm>
          <a:prstGeom prst="rect">
            <a:avLst/>
          </a:prstGeom>
        </p:spPr>
        <p:txBody>
          <a:bodyPr wrap="square">
            <a:spAutoFit/>
          </a:bodyPr>
          <a:lstStyle/>
          <a:p>
            <a:r>
              <a:rPr lang="en-US" altLang="zh-TW" sz="2000" dirty="0">
                <a:solidFill>
                  <a:srgbClr val="3A3B92"/>
                </a:solidFill>
                <a:effectLst>
                  <a:glow rad="63500">
                    <a:schemeClr val="bg1">
                      <a:alpha val="10000"/>
                    </a:schemeClr>
                  </a:glow>
                </a:effectLst>
                <a:latin typeface="DIN Alternate Light" panose="02020500000000000000" pitchFamily="18" charset="0"/>
                <a:ea typeface="微軟正黑體" panose="020B0604030504040204" pitchFamily="34" charset="-120"/>
              </a:rPr>
              <a:t>AP = 0.9548 </a:t>
            </a:r>
            <a:endParaRPr lang="zh-TW" altLang="en-US" sz="2000" dirty="0">
              <a:solidFill>
                <a:srgbClr val="3A3B92"/>
              </a:solidFill>
              <a:latin typeface="DIN Alternate Light" panose="02020500000000000000" pitchFamily="18" charset="0"/>
              <a:ea typeface="微軟正黑體" panose="020B0604030504040204" pitchFamily="34" charset="-120"/>
            </a:endParaRPr>
          </a:p>
        </p:txBody>
      </p:sp>
      <p:sp>
        <p:nvSpPr>
          <p:cNvPr id="28" name="矩形 27">
            <a:extLst>
              <a:ext uri="{FF2B5EF4-FFF2-40B4-BE49-F238E27FC236}">
                <a16:creationId xmlns:a16="http://schemas.microsoft.com/office/drawing/2014/main" id="{4A380F89-AE92-6276-0629-F599ED87B23A}"/>
              </a:ext>
            </a:extLst>
          </p:cNvPr>
          <p:cNvSpPr/>
          <p:nvPr/>
        </p:nvSpPr>
        <p:spPr>
          <a:xfrm>
            <a:off x="1293851" y="5270458"/>
            <a:ext cx="1851271" cy="400111"/>
          </a:xfrm>
          <a:prstGeom prst="rect">
            <a:avLst/>
          </a:prstGeom>
        </p:spPr>
        <p:txBody>
          <a:bodyPr wrap="square">
            <a:spAutoFit/>
          </a:bodyPr>
          <a:lstStyle/>
          <a:p>
            <a:r>
              <a:rPr lang="en-US" altLang="zh-TW" sz="2000" dirty="0">
                <a:solidFill>
                  <a:srgbClr val="3A3B92"/>
                </a:solidFill>
                <a:effectLst>
                  <a:glow rad="63500">
                    <a:schemeClr val="bg1">
                      <a:alpha val="10000"/>
                    </a:schemeClr>
                  </a:glow>
                </a:effectLst>
                <a:latin typeface="DIN Alternate Light" panose="02020500000000000000" pitchFamily="18" charset="0"/>
                <a:ea typeface="微軟正黑體" panose="020B0604030504040204" pitchFamily="34" charset="-120"/>
              </a:rPr>
              <a:t>AP = 0.9522</a:t>
            </a:r>
            <a:endParaRPr lang="zh-TW" altLang="en-US" sz="2000" dirty="0">
              <a:solidFill>
                <a:srgbClr val="3A3B92"/>
              </a:solidFill>
              <a:latin typeface="DIN Alternate Light" panose="02020500000000000000" pitchFamily="18" charset="0"/>
              <a:ea typeface="微軟正黑體" panose="020B0604030504040204" pitchFamily="34" charset="-120"/>
            </a:endParaRPr>
          </a:p>
        </p:txBody>
      </p:sp>
      <p:sp>
        <p:nvSpPr>
          <p:cNvPr id="29" name="矩形 28">
            <a:extLst>
              <a:ext uri="{FF2B5EF4-FFF2-40B4-BE49-F238E27FC236}">
                <a16:creationId xmlns:a16="http://schemas.microsoft.com/office/drawing/2014/main" id="{4A380F89-AE92-6276-0629-F599ED87B23A}"/>
              </a:ext>
            </a:extLst>
          </p:cNvPr>
          <p:cNvSpPr/>
          <p:nvPr/>
        </p:nvSpPr>
        <p:spPr>
          <a:xfrm>
            <a:off x="4798447" y="5284252"/>
            <a:ext cx="1851271" cy="400111"/>
          </a:xfrm>
          <a:prstGeom prst="rect">
            <a:avLst/>
          </a:prstGeom>
        </p:spPr>
        <p:txBody>
          <a:bodyPr wrap="square">
            <a:spAutoFit/>
          </a:bodyPr>
          <a:lstStyle/>
          <a:p>
            <a:r>
              <a:rPr lang="en-US" altLang="zh-TW" sz="2000" dirty="0">
                <a:solidFill>
                  <a:srgbClr val="3A3B92"/>
                </a:solidFill>
                <a:effectLst>
                  <a:glow rad="63500">
                    <a:schemeClr val="bg1">
                      <a:alpha val="10000"/>
                    </a:schemeClr>
                  </a:glow>
                </a:effectLst>
                <a:latin typeface="DIN Alternate Light" panose="02020500000000000000" pitchFamily="18" charset="0"/>
                <a:ea typeface="微軟正黑體" panose="020B0604030504040204" pitchFamily="34" charset="-120"/>
              </a:rPr>
              <a:t>AP = 0.9220</a:t>
            </a:r>
            <a:endParaRPr lang="zh-TW" altLang="en-US" sz="2000" dirty="0">
              <a:solidFill>
                <a:srgbClr val="3A3B92"/>
              </a:solidFill>
              <a:latin typeface="DIN Alternate Light" panose="02020500000000000000" pitchFamily="18" charset="0"/>
              <a:ea typeface="微軟正黑體" panose="020B0604030504040204" pitchFamily="34" charset="-120"/>
            </a:endParaRPr>
          </a:p>
        </p:txBody>
      </p:sp>
      <p:sp>
        <p:nvSpPr>
          <p:cNvPr id="30" name="矩形 29">
            <a:extLst>
              <a:ext uri="{FF2B5EF4-FFF2-40B4-BE49-F238E27FC236}">
                <a16:creationId xmlns:a16="http://schemas.microsoft.com/office/drawing/2014/main" id="{4A380F89-AE92-6276-0629-F599ED87B23A}"/>
              </a:ext>
            </a:extLst>
          </p:cNvPr>
          <p:cNvSpPr/>
          <p:nvPr/>
        </p:nvSpPr>
        <p:spPr>
          <a:xfrm>
            <a:off x="8808899" y="3287589"/>
            <a:ext cx="1851271" cy="400111"/>
          </a:xfrm>
          <a:prstGeom prst="rect">
            <a:avLst/>
          </a:prstGeom>
        </p:spPr>
        <p:txBody>
          <a:bodyPr wrap="square">
            <a:spAutoFit/>
          </a:bodyPr>
          <a:lstStyle/>
          <a:p>
            <a:r>
              <a:rPr lang="en-US" altLang="zh-TW" sz="2000" dirty="0">
                <a:solidFill>
                  <a:srgbClr val="3A3B92"/>
                </a:solidFill>
                <a:effectLst>
                  <a:glow rad="63500">
                    <a:schemeClr val="bg1">
                      <a:alpha val="10000"/>
                    </a:schemeClr>
                  </a:glow>
                </a:effectLst>
                <a:latin typeface="DIN Alternate Light" panose="02020500000000000000" pitchFamily="18" charset="0"/>
                <a:ea typeface="微軟正黑體" panose="020B0604030504040204" pitchFamily="34" charset="-120"/>
              </a:rPr>
              <a:t>AP = 0.9475</a:t>
            </a:r>
            <a:endParaRPr lang="zh-TW" altLang="en-US" sz="2000" dirty="0">
              <a:solidFill>
                <a:srgbClr val="3A3B92"/>
              </a:solidFill>
              <a:latin typeface="DIN Alternate Light" panose="02020500000000000000" pitchFamily="18" charset="0"/>
              <a:ea typeface="微軟正黑體" panose="020B0604030504040204" pitchFamily="34" charset="-120"/>
            </a:endParaRPr>
          </a:p>
        </p:txBody>
      </p:sp>
    </p:spTree>
    <p:extLst>
      <p:ext uri="{BB962C8B-B14F-4D97-AF65-F5344CB8AC3E}">
        <p14:creationId xmlns:p14="http://schemas.microsoft.com/office/powerpoint/2010/main" val="12517200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圖片 9"/>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1513116" y="970955"/>
            <a:ext cx="7703755" cy="5143501"/>
          </a:xfrm>
          <a:prstGeom prst="rect">
            <a:avLst/>
          </a:prstGeom>
          <a:effectLst>
            <a:glow>
              <a:schemeClr val="accent1"/>
            </a:glow>
            <a:softEdge rad="584200"/>
          </a:effectLst>
        </p:spPr>
      </p:pic>
      <p:pic>
        <p:nvPicPr>
          <p:cNvPr id="19" name="圖片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666" y="893490"/>
            <a:ext cx="4136400" cy="2757600"/>
          </a:xfrm>
          <a:prstGeom prst="rect">
            <a:avLst/>
          </a:prstGeom>
        </p:spPr>
      </p:pic>
      <p:pic>
        <p:nvPicPr>
          <p:cNvPr id="12" name="圖片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35330" y="4500509"/>
            <a:ext cx="4136400" cy="2757600"/>
          </a:xfrm>
          <a:prstGeom prst="rect">
            <a:avLst/>
          </a:prstGeom>
        </p:spPr>
      </p:pic>
      <p:pic>
        <p:nvPicPr>
          <p:cNvPr id="13" name="圖片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03236" y="3480824"/>
            <a:ext cx="4136400" cy="2757600"/>
          </a:xfrm>
          <a:prstGeom prst="rect">
            <a:avLst/>
          </a:prstGeom>
        </p:spPr>
      </p:pic>
      <p:pic>
        <p:nvPicPr>
          <p:cNvPr id="15" name="圖片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53267" y="2584901"/>
            <a:ext cx="4136400" cy="2757600"/>
          </a:xfrm>
          <a:prstGeom prst="rect">
            <a:avLst/>
          </a:prstGeom>
        </p:spPr>
      </p:pic>
      <p:pic>
        <p:nvPicPr>
          <p:cNvPr id="16" name="圖片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367665" y="1058637"/>
            <a:ext cx="4136400" cy="2757600"/>
          </a:xfrm>
          <a:prstGeom prst="rect">
            <a:avLst/>
          </a:prstGeom>
        </p:spPr>
      </p:pic>
      <p:pic>
        <p:nvPicPr>
          <p:cNvPr id="17" name="圖片 1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35571" y="1665477"/>
            <a:ext cx="4136400" cy="2757600"/>
          </a:xfrm>
          <a:prstGeom prst="rect">
            <a:avLst/>
          </a:prstGeom>
        </p:spPr>
      </p:pic>
      <p:pic>
        <p:nvPicPr>
          <p:cNvPr id="18" name="圖片 1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71677" y="4090677"/>
            <a:ext cx="4136400" cy="2757600"/>
          </a:xfrm>
          <a:prstGeom prst="rect">
            <a:avLst/>
          </a:prstGeom>
        </p:spPr>
      </p:pic>
      <p:pic>
        <p:nvPicPr>
          <p:cNvPr id="14" name="圖片 1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33223" y="1854286"/>
            <a:ext cx="5994532" cy="3996354"/>
          </a:xfrm>
          <a:prstGeom prst="rect">
            <a:avLst/>
          </a:prstGeom>
          <a:ln>
            <a:noFill/>
          </a:ln>
          <a:effectLst>
            <a:glow rad="127000">
              <a:srgbClr val="BAF8FF"/>
            </a:glow>
            <a:outerShdw blurRad="292100" dist="139700" dir="2700000" algn="tl" rotWithShape="0">
              <a:srgbClr val="333333">
                <a:alpha val="65000"/>
              </a:srgbClr>
            </a:outerShdw>
            <a:softEdge rad="0"/>
          </a:effectLst>
        </p:spPr>
      </p:pic>
      <p:cxnSp>
        <p:nvCxnSpPr>
          <p:cNvPr id="21" name="直線接點 20"/>
          <p:cNvCxnSpPr/>
          <p:nvPr/>
        </p:nvCxnSpPr>
        <p:spPr>
          <a:xfrm>
            <a:off x="5241131" y="2266325"/>
            <a:ext cx="0" cy="307617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20" name="標題 1">
            <a:extLst>
              <a:ext uri="{FF2B5EF4-FFF2-40B4-BE49-F238E27FC236}">
                <a16:creationId xmlns:a16="http://schemas.microsoft.com/office/drawing/2014/main" id="{C241964B-2D0B-4EC9-A3C1-26E75FCDABFC}"/>
              </a:ext>
            </a:extLst>
          </p:cNvPr>
          <p:cNvSpPr>
            <a:spLocks noGrp="1"/>
          </p:cNvSpPr>
          <p:nvPr>
            <p:ph type="title"/>
          </p:nvPr>
        </p:nvSpPr>
        <p:spPr>
          <a:xfrm>
            <a:off x="-147593" y="-203068"/>
            <a:ext cx="10826477" cy="1458119"/>
          </a:xfrm>
        </p:spPr>
        <p:txBody>
          <a:bodyPr>
            <a:normAutofit/>
          </a:bodyPr>
          <a:lstStyle/>
          <a:p>
            <a:r>
              <a:rPr kumimoji="1" lang="en-US" altLang="zh-TW" sz="6000" b="0" dirty="0">
                <a:latin typeface="DIN Alternate Medium" panose="02020500000000000000" pitchFamily="18" charset="0"/>
              </a:rPr>
              <a:t>Comparison </a:t>
            </a:r>
            <a:r>
              <a:rPr lang="en-US" altLang="zh-TW" sz="3200" b="0" dirty="0">
                <a:latin typeface="DIN Alternate Medium" panose="02020500000000000000" pitchFamily="18" charset="0"/>
              </a:rPr>
              <a:t>– best threshold finding</a:t>
            </a:r>
            <a:endParaRPr kumimoji="1" lang="zh-TW" altLang="en-US" sz="3200" b="0" dirty="0">
              <a:latin typeface="DIN Alternate Medium" panose="02020500000000000000" pitchFamily="18" charset="0"/>
            </a:endParaRPr>
          </a:p>
        </p:txBody>
      </p:sp>
    </p:spTree>
    <p:extLst>
      <p:ext uri="{BB962C8B-B14F-4D97-AF65-F5344CB8AC3E}">
        <p14:creationId xmlns:p14="http://schemas.microsoft.com/office/powerpoint/2010/main" val="3968874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xit" presetSubtype="0" fill="hold" nodeType="withEffect">
                                  <p:stCondLst>
                                    <p:cond delay="0"/>
                                  </p:stCondLst>
                                  <p:childTnLst>
                                    <p:animEffect transition="out" filter="fade">
                                      <p:cBhvr>
                                        <p:cTn id="9" dur="500"/>
                                        <p:tgtEl>
                                          <p:spTgt spid="17"/>
                                        </p:tgtEl>
                                      </p:cBhvr>
                                    </p:animEffect>
                                    <p:set>
                                      <p:cBhvr>
                                        <p:cTn id="10" dur="1" fill="hold">
                                          <p:stCondLst>
                                            <p:cond delay="499"/>
                                          </p:stCondLst>
                                        </p:cTn>
                                        <p:tgtEl>
                                          <p:spTgt spid="17"/>
                                        </p:tgtEl>
                                        <p:attrNameLst>
                                          <p:attrName>style.visibility</p:attrName>
                                        </p:attrNameLst>
                                      </p:cBhvr>
                                      <p:to>
                                        <p:strVal val="hidden"/>
                                      </p:to>
                                    </p:set>
                                  </p:childTnLst>
                                </p:cTn>
                              </p:par>
                              <p:par>
                                <p:cTn id="11" presetID="10" presetClass="exit" presetSubtype="0" fill="hold" nodeType="withEffect">
                                  <p:stCondLst>
                                    <p:cond delay="0"/>
                                  </p:stCondLst>
                                  <p:childTnLst>
                                    <p:animEffect transition="out" filter="fade">
                                      <p:cBhvr>
                                        <p:cTn id="12" dur="500"/>
                                        <p:tgtEl>
                                          <p:spTgt spid="18"/>
                                        </p:tgtEl>
                                      </p:cBhvr>
                                    </p:animEffect>
                                    <p:set>
                                      <p:cBhvr>
                                        <p:cTn id="13" dur="1" fill="hold">
                                          <p:stCondLst>
                                            <p:cond delay="499"/>
                                          </p:stCondLst>
                                        </p:cTn>
                                        <p:tgtEl>
                                          <p:spTgt spid="18"/>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16"/>
                                        </p:tgtEl>
                                      </p:cBhvr>
                                    </p:animEffect>
                                    <p:set>
                                      <p:cBhvr>
                                        <p:cTn id="16" dur="1" fill="hold">
                                          <p:stCondLst>
                                            <p:cond delay="499"/>
                                          </p:stCondLst>
                                        </p:cTn>
                                        <p:tgtEl>
                                          <p:spTgt spid="16"/>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19"/>
                                        </p:tgtEl>
                                      </p:cBhvr>
                                    </p:animEffect>
                                    <p:set>
                                      <p:cBhvr>
                                        <p:cTn id="19" dur="1" fill="hold">
                                          <p:stCondLst>
                                            <p:cond delay="499"/>
                                          </p:stCondLst>
                                        </p:cTn>
                                        <p:tgtEl>
                                          <p:spTgt spid="19"/>
                                        </p:tgtEl>
                                        <p:attrNameLst>
                                          <p:attrName>style.visibility</p:attrName>
                                        </p:attrNameLst>
                                      </p:cBhvr>
                                      <p:to>
                                        <p:strVal val="hidden"/>
                                      </p:to>
                                    </p:set>
                                  </p:childTnLst>
                                </p:cTn>
                              </p:par>
                              <p:par>
                                <p:cTn id="20" presetID="10" presetClass="exit" presetSubtype="0" fill="hold" nodeType="withEffect">
                                  <p:stCondLst>
                                    <p:cond delay="0"/>
                                  </p:stCondLst>
                                  <p:childTnLst>
                                    <p:animEffect transition="out" filter="fade">
                                      <p:cBhvr>
                                        <p:cTn id="21" dur="500"/>
                                        <p:tgtEl>
                                          <p:spTgt spid="15"/>
                                        </p:tgtEl>
                                      </p:cBhvr>
                                    </p:animEffect>
                                    <p:set>
                                      <p:cBhvr>
                                        <p:cTn id="22" dur="1" fill="hold">
                                          <p:stCondLst>
                                            <p:cond delay="499"/>
                                          </p:stCondLst>
                                        </p:cTn>
                                        <p:tgtEl>
                                          <p:spTgt spid="15"/>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12"/>
                                        </p:tgtEl>
                                      </p:cBhvr>
                                    </p:animEffect>
                                    <p:set>
                                      <p:cBhvr>
                                        <p:cTn id="25" dur="1" fill="hold">
                                          <p:stCondLst>
                                            <p:cond delay="499"/>
                                          </p:stCondLst>
                                        </p:cTn>
                                        <p:tgtEl>
                                          <p:spTgt spid="12"/>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13"/>
                                        </p:tgtEl>
                                      </p:cBhvr>
                                    </p:animEffect>
                                    <p:set>
                                      <p:cBhvr>
                                        <p:cTn id="28" dur="1" fill="hold">
                                          <p:stCondLst>
                                            <p:cond delay="499"/>
                                          </p:stCondLst>
                                        </p:cTn>
                                        <p:tgtEl>
                                          <p:spTgt spid="13"/>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76A88CB-D1E7-7C19-3E6A-215E65F6CD79}"/>
              </a:ext>
            </a:extLst>
          </p:cNvPr>
          <p:cNvSpPr>
            <a:spLocks noGrp="1"/>
          </p:cNvSpPr>
          <p:nvPr>
            <p:ph type="title"/>
          </p:nvPr>
        </p:nvSpPr>
        <p:spPr>
          <a:xfrm>
            <a:off x="-160368" y="-369835"/>
            <a:ext cx="10515600" cy="1325563"/>
          </a:xfrm>
        </p:spPr>
        <p:txBody>
          <a:bodyPr>
            <a:normAutofit/>
          </a:bodyPr>
          <a:lstStyle/>
          <a:p>
            <a:r>
              <a:rPr kumimoji="1" lang="en-US" altLang="zh-TW" sz="6000" b="0" dirty="0">
                <a:latin typeface="DIN Alternate Medium" panose="02020500000000000000" pitchFamily="18" charset="0"/>
                <a:ea typeface="思源黑體 TWHK Medium" panose="020B0600000000000000" pitchFamily="34" charset="-120"/>
              </a:rPr>
              <a:t>Result</a:t>
            </a:r>
            <a:endParaRPr kumimoji="1" lang="zh-TW" altLang="en-US" sz="6000" b="0" dirty="0">
              <a:latin typeface="DIN Alternate Medium" panose="02020500000000000000" pitchFamily="18" charset="0"/>
              <a:ea typeface="思源黑體 TWHK Medium" panose="020B0600000000000000" pitchFamily="34" charset="-120"/>
            </a:endParaRPr>
          </a:p>
        </p:txBody>
      </p:sp>
      <p:grpSp>
        <p:nvGrpSpPr>
          <p:cNvPr id="9" name="群組 8">
            <a:extLst>
              <a:ext uri="{FF2B5EF4-FFF2-40B4-BE49-F238E27FC236}">
                <a16:creationId xmlns:a16="http://schemas.microsoft.com/office/drawing/2014/main" id="{5414D15F-1210-A70C-91A3-C2730838E526}"/>
              </a:ext>
            </a:extLst>
          </p:cNvPr>
          <p:cNvGrpSpPr/>
          <p:nvPr/>
        </p:nvGrpSpPr>
        <p:grpSpPr>
          <a:xfrm>
            <a:off x="7240717" y="-122548"/>
            <a:ext cx="4611772" cy="1586989"/>
            <a:chOff x="3356571" y="124253"/>
            <a:chExt cx="4611772" cy="1586989"/>
          </a:xfrm>
        </p:grpSpPr>
        <p:sp>
          <p:nvSpPr>
            <p:cNvPr id="4" name="矩形 3">
              <a:extLst>
                <a:ext uri="{FF2B5EF4-FFF2-40B4-BE49-F238E27FC236}">
                  <a16:creationId xmlns:a16="http://schemas.microsoft.com/office/drawing/2014/main" id="{4FF53F68-1BE9-965C-E47C-6880DE3B6FB4}"/>
                </a:ext>
              </a:extLst>
            </p:cNvPr>
            <p:cNvSpPr/>
            <p:nvPr/>
          </p:nvSpPr>
          <p:spPr>
            <a:xfrm>
              <a:off x="3356571" y="124253"/>
              <a:ext cx="3265638" cy="830997"/>
            </a:xfrm>
            <a:prstGeom prst="rect">
              <a:avLst/>
            </a:prstGeom>
          </p:spPr>
          <p:txBody>
            <a:bodyPr wrap="none">
              <a:spAutoFit/>
            </a:bodyPr>
            <a:lstStyle/>
            <a:p>
              <a:r>
                <a:rPr lang="en-US" altLang="zh-TW" sz="4800" b="1" dirty="0">
                  <a:solidFill>
                    <a:srgbClr val="BAF8FF"/>
                  </a:solidFill>
                  <a:effectLst>
                    <a:glow rad="63500">
                      <a:schemeClr val="tx1">
                        <a:alpha val="10000"/>
                      </a:schemeClr>
                    </a:glow>
                  </a:effectLst>
                  <a:latin typeface="DIN Alternate Light" panose="02020500000000000000"/>
                </a:rPr>
                <a:t>Pneumonia</a:t>
              </a:r>
              <a:endParaRPr lang="zh-TW" altLang="en-US" sz="4800" b="1" dirty="0">
                <a:solidFill>
                  <a:srgbClr val="BAF8FF"/>
                </a:solidFill>
                <a:effectLst>
                  <a:glow rad="63500">
                    <a:schemeClr val="tx1">
                      <a:alpha val="10000"/>
                    </a:schemeClr>
                  </a:glow>
                </a:effectLst>
                <a:latin typeface="DIN Alternate Light" panose="02020500000000000000"/>
              </a:endParaRPr>
            </a:p>
          </p:txBody>
        </p:sp>
        <p:sp>
          <p:nvSpPr>
            <p:cNvPr id="5" name="矩形 4">
              <a:extLst>
                <a:ext uri="{FF2B5EF4-FFF2-40B4-BE49-F238E27FC236}">
                  <a16:creationId xmlns:a16="http://schemas.microsoft.com/office/drawing/2014/main" id="{D60C8D14-5DEF-678F-55C1-66DFDF3387F7}"/>
                </a:ext>
              </a:extLst>
            </p:cNvPr>
            <p:cNvSpPr/>
            <p:nvPr/>
          </p:nvSpPr>
          <p:spPr>
            <a:xfrm>
              <a:off x="5714200" y="880245"/>
              <a:ext cx="2254143" cy="830997"/>
            </a:xfrm>
            <a:prstGeom prst="rect">
              <a:avLst/>
            </a:prstGeom>
          </p:spPr>
          <p:txBody>
            <a:bodyPr wrap="none">
              <a:spAutoFit/>
            </a:bodyPr>
            <a:lstStyle/>
            <a:p>
              <a:r>
                <a:rPr lang="en-US" altLang="zh-TW" sz="4800" b="1" dirty="0">
                  <a:solidFill>
                    <a:srgbClr val="BAF8FF"/>
                  </a:solidFill>
                  <a:effectLst>
                    <a:glow rad="63500">
                      <a:schemeClr val="tx1">
                        <a:alpha val="10000"/>
                      </a:schemeClr>
                    </a:glow>
                  </a:effectLst>
                  <a:latin typeface="DIN Alternate Light" panose="02020500000000000000"/>
                </a:rPr>
                <a:t>Normal</a:t>
              </a:r>
              <a:endParaRPr lang="zh-TW" altLang="en-US" sz="4800" b="1" dirty="0">
                <a:effectLst>
                  <a:glow rad="63500">
                    <a:schemeClr val="tx1">
                      <a:alpha val="10000"/>
                    </a:schemeClr>
                  </a:glow>
                </a:effectLst>
              </a:endParaRPr>
            </a:p>
          </p:txBody>
        </p:sp>
        <p:cxnSp>
          <p:nvCxnSpPr>
            <p:cNvPr id="6" name="直線接點 5">
              <a:extLst>
                <a:ext uri="{FF2B5EF4-FFF2-40B4-BE49-F238E27FC236}">
                  <a16:creationId xmlns:a16="http://schemas.microsoft.com/office/drawing/2014/main" id="{C7D07869-A71C-4CF7-62F5-79CEADFE9BB7}"/>
                </a:ext>
              </a:extLst>
            </p:cNvPr>
            <p:cNvCxnSpPr/>
            <p:nvPr/>
          </p:nvCxnSpPr>
          <p:spPr>
            <a:xfrm flipV="1">
              <a:off x="5536397" y="582807"/>
              <a:ext cx="1174000" cy="699701"/>
            </a:xfrm>
            <a:prstGeom prst="line">
              <a:avLst/>
            </a:prstGeom>
            <a:ln w="38100">
              <a:solidFill>
                <a:srgbClr val="BAF8FF"/>
              </a:solidFill>
            </a:ln>
          </p:spPr>
          <p:style>
            <a:lnRef idx="1">
              <a:schemeClr val="accent1"/>
            </a:lnRef>
            <a:fillRef idx="0">
              <a:schemeClr val="accent1"/>
            </a:fillRef>
            <a:effectRef idx="0">
              <a:schemeClr val="accent1"/>
            </a:effectRef>
            <a:fontRef idx="minor">
              <a:schemeClr val="tx1"/>
            </a:fontRef>
          </p:style>
        </p:cxnSp>
      </p:grpSp>
      <p:graphicFrame>
        <p:nvGraphicFramePr>
          <p:cNvPr id="8" name="圖表 7"/>
          <p:cNvGraphicFramePr/>
          <p:nvPr>
            <p:extLst>
              <p:ext uri="{D42A27DB-BD31-4B8C-83A1-F6EECF244321}">
                <p14:modId xmlns:p14="http://schemas.microsoft.com/office/powerpoint/2010/main" val="3830771813"/>
              </p:ext>
            </p:extLst>
          </p:nvPr>
        </p:nvGraphicFramePr>
        <p:xfrm>
          <a:off x="-6805" y="1128435"/>
          <a:ext cx="10515600" cy="570229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23941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15F3855A-DC29-A492-BFE9-165D55CE1B85}"/>
              </a:ext>
            </a:extLst>
          </p:cNvPr>
          <p:cNvPicPr>
            <a:picLocks noChangeAspect="1"/>
          </p:cNvPicPr>
          <p:nvPr/>
        </p:nvPicPr>
        <p:blipFill>
          <a:blip r:embed="rId2"/>
          <a:stretch>
            <a:fillRect/>
          </a:stretch>
        </p:blipFill>
        <p:spPr>
          <a:xfrm>
            <a:off x="2536371" y="830997"/>
            <a:ext cx="6945117" cy="5916211"/>
          </a:xfrm>
          <a:prstGeom prst="rect">
            <a:avLst/>
          </a:prstGeom>
        </p:spPr>
      </p:pic>
      <p:grpSp>
        <p:nvGrpSpPr>
          <p:cNvPr id="10" name="群組 9">
            <a:extLst>
              <a:ext uri="{FF2B5EF4-FFF2-40B4-BE49-F238E27FC236}">
                <a16:creationId xmlns:a16="http://schemas.microsoft.com/office/drawing/2014/main" id="{5414D15F-1210-A70C-91A3-C2730838E526}"/>
              </a:ext>
            </a:extLst>
          </p:cNvPr>
          <p:cNvGrpSpPr/>
          <p:nvPr/>
        </p:nvGrpSpPr>
        <p:grpSpPr>
          <a:xfrm>
            <a:off x="7485814" y="0"/>
            <a:ext cx="4611772" cy="1586989"/>
            <a:chOff x="3356571" y="124253"/>
            <a:chExt cx="4611772" cy="1586989"/>
          </a:xfrm>
        </p:grpSpPr>
        <p:sp>
          <p:nvSpPr>
            <p:cNvPr id="11" name="矩形 10">
              <a:extLst>
                <a:ext uri="{FF2B5EF4-FFF2-40B4-BE49-F238E27FC236}">
                  <a16:creationId xmlns:a16="http://schemas.microsoft.com/office/drawing/2014/main" id="{4FF53F68-1BE9-965C-E47C-6880DE3B6FB4}"/>
                </a:ext>
              </a:extLst>
            </p:cNvPr>
            <p:cNvSpPr/>
            <p:nvPr/>
          </p:nvSpPr>
          <p:spPr>
            <a:xfrm>
              <a:off x="3356571" y="124253"/>
              <a:ext cx="3265638" cy="830997"/>
            </a:xfrm>
            <a:prstGeom prst="rect">
              <a:avLst/>
            </a:prstGeom>
          </p:spPr>
          <p:txBody>
            <a:bodyPr wrap="none">
              <a:spAutoFit/>
            </a:bodyPr>
            <a:lstStyle/>
            <a:p>
              <a:r>
                <a:rPr lang="en-US" altLang="zh-TW" sz="4800" b="1" dirty="0">
                  <a:solidFill>
                    <a:srgbClr val="BAF8FF"/>
                  </a:solidFill>
                  <a:effectLst>
                    <a:glow rad="63500">
                      <a:schemeClr val="tx1">
                        <a:alpha val="10000"/>
                      </a:schemeClr>
                    </a:glow>
                  </a:effectLst>
                  <a:latin typeface="DIN Alternate Light" panose="02020500000000000000"/>
                </a:rPr>
                <a:t>Pneumonia</a:t>
              </a:r>
              <a:endParaRPr lang="zh-TW" altLang="en-US" sz="4800" b="1" dirty="0">
                <a:solidFill>
                  <a:srgbClr val="BAF8FF"/>
                </a:solidFill>
                <a:effectLst>
                  <a:glow rad="63500">
                    <a:schemeClr val="tx1">
                      <a:alpha val="10000"/>
                    </a:schemeClr>
                  </a:glow>
                </a:effectLst>
                <a:latin typeface="DIN Alternate Light" panose="02020500000000000000"/>
              </a:endParaRPr>
            </a:p>
          </p:txBody>
        </p:sp>
        <p:sp>
          <p:nvSpPr>
            <p:cNvPr id="12" name="矩形 11">
              <a:extLst>
                <a:ext uri="{FF2B5EF4-FFF2-40B4-BE49-F238E27FC236}">
                  <a16:creationId xmlns:a16="http://schemas.microsoft.com/office/drawing/2014/main" id="{D60C8D14-5DEF-678F-55C1-66DFDF3387F7}"/>
                </a:ext>
              </a:extLst>
            </p:cNvPr>
            <p:cNvSpPr/>
            <p:nvPr/>
          </p:nvSpPr>
          <p:spPr>
            <a:xfrm>
              <a:off x="5714200" y="880245"/>
              <a:ext cx="2254143" cy="830997"/>
            </a:xfrm>
            <a:prstGeom prst="rect">
              <a:avLst/>
            </a:prstGeom>
          </p:spPr>
          <p:txBody>
            <a:bodyPr wrap="none">
              <a:spAutoFit/>
            </a:bodyPr>
            <a:lstStyle/>
            <a:p>
              <a:r>
                <a:rPr lang="en-US" altLang="zh-TW" sz="4800" b="1" dirty="0">
                  <a:solidFill>
                    <a:srgbClr val="BAF8FF"/>
                  </a:solidFill>
                  <a:effectLst>
                    <a:glow rad="63500">
                      <a:schemeClr val="tx1">
                        <a:alpha val="10000"/>
                      </a:schemeClr>
                    </a:glow>
                  </a:effectLst>
                  <a:latin typeface="DIN Alternate Light" panose="02020500000000000000"/>
                </a:rPr>
                <a:t>Normal</a:t>
              </a:r>
              <a:endParaRPr lang="zh-TW" altLang="en-US" sz="4800" b="1" dirty="0">
                <a:effectLst>
                  <a:glow rad="63500">
                    <a:schemeClr val="tx1">
                      <a:alpha val="10000"/>
                    </a:schemeClr>
                  </a:glow>
                </a:effectLst>
              </a:endParaRPr>
            </a:p>
          </p:txBody>
        </p:sp>
        <p:cxnSp>
          <p:nvCxnSpPr>
            <p:cNvPr id="13" name="直線接點 12">
              <a:extLst>
                <a:ext uri="{FF2B5EF4-FFF2-40B4-BE49-F238E27FC236}">
                  <a16:creationId xmlns:a16="http://schemas.microsoft.com/office/drawing/2014/main" id="{C7D07869-A71C-4CF7-62F5-79CEADFE9BB7}"/>
                </a:ext>
              </a:extLst>
            </p:cNvPr>
            <p:cNvCxnSpPr/>
            <p:nvPr/>
          </p:nvCxnSpPr>
          <p:spPr>
            <a:xfrm flipV="1">
              <a:off x="5536397" y="582807"/>
              <a:ext cx="1174000" cy="699701"/>
            </a:xfrm>
            <a:prstGeom prst="line">
              <a:avLst/>
            </a:prstGeom>
            <a:ln w="38100">
              <a:solidFill>
                <a:srgbClr val="BAF8FF"/>
              </a:solidFill>
            </a:ln>
          </p:spPr>
          <p:style>
            <a:lnRef idx="1">
              <a:schemeClr val="accent1"/>
            </a:lnRef>
            <a:fillRef idx="0">
              <a:schemeClr val="accent1"/>
            </a:fillRef>
            <a:effectRef idx="0">
              <a:schemeClr val="accent1"/>
            </a:effectRef>
            <a:fontRef idx="minor">
              <a:schemeClr val="tx1"/>
            </a:fontRef>
          </p:style>
        </p:cxnSp>
      </p:grpSp>
      <p:sp>
        <p:nvSpPr>
          <p:cNvPr id="14" name="標題 1">
            <a:extLst>
              <a:ext uri="{FF2B5EF4-FFF2-40B4-BE49-F238E27FC236}">
                <a16:creationId xmlns:a16="http://schemas.microsoft.com/office/drawing/2014/main" id="{CAC78183-53F5-47DA-BCEB-295949015A99}"/>
              </a:ext>
            </a:extLst>
          </p:cNvPr>
          <p:cNvSpPr txBox="1">
            <a:spLocks/>
          </p:cNvSpPr>
          <p:nvPr/>
        </p:nvSpPr>
        <p:spPr>
          <a:xfrm>
            <a:off x="-160368" y="-36983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cs typeface="+mj-cs"/>
              </a:defRPr>
            </a:lvl1pPr>
          </a:lstStyle>
          <a:p>
            <a:r>
              <a:rPr kumimoji="1" lang="en-US" altLang="zh-TW" sz="6000" b="0">
                <a:latin typeface="DIN Alternate Medium" panose="02020500000000000000" pitchFamily="18" charset="0"/>
                <a:ea typeface="思源黑體 TWHK Medium" panose="020B0600000000000000" pitchFamily="34" charset="-120"/>
              </a:rPr>
              <a:t>Result</a:t>
            </a:r>
            <a:endParaRPr kumimoji="1" lang="zh-TW" altLang="en-US" sz="6000" b="0" dirty="0">
              <a:latin typeface="DIN Alternate Medium"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3601963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群組 3">
            <a:extLst>
              <a:ext uri="{FF2B5EF4-FFF2-40B4-BE49-F238E27FC236}">
                <a16:creationId xmlns:a16="http://schemas.microsoft.com/office/drawing/2014/main" id="{C638ED74-E837-4283-B798-17649C02E31F}"/>
              </a:ext>
            </a:extLst>
          </p:cNvPr>
          <p:cNvGrpSpPr/>
          <p:nvPr/>
        </p:nvGrpSpPr>
        <p:grpSpPr>
          <a:xfrm>
            <a:off x="331267" y="1164260"/>
            <a:ext cx="9334373" cy="5465407"/>
            <a:chOff x="564335" y="0"/>
            <a:chExt cx="10726444" cy="6280484"/>
          </a:xfrm>
        </p:grpSpPr>
        <p:grpSp>
          <p:nvGrpSpPr>
            <p:cNvPr id="5" name="群組 4">
              <a:extLst>
                <a:ext uri="{FF2B5EF4-FFF2-40B4-BE49-F238E27FC236}">
                  <a16:creationId xmlns:a16="http://schemas.microsoft.com/office/drawing/2014/main" id="{408C3CAA-5C8A-4DEC-8823-D0009F046E19}"/>
                </a:ext>
              </a:extLst>
            </p:cNvPr>
            <p:cNvGrpSpPr/>
            <p:nvPr/>
          </p:nvGrpSpPr>
          <p:grpSpPr>
            <a:xfrm>
              <a:off x="620526" y="0"/>
              <a:ext cx="9799824" cy="6280484"/>
              <a:chOff x="0" y="660361"/>
              <a:chExt cx="8297676" cy="5300984"/>
            </a:xfrm>
          </p:grpSpPr>
          <p:pic>
            <p:nvPicPr>
              <p:cNvPr id="14" name="圖片 13">
                <a:extLst>
                  <a:ext uri="{FF2B5EF4-FFF2-40B4-BE49-F238E27FC236}">
                    <a16:creationId xmlns:a16="http://schemas.microsoft.com/office/drawing/2014/main" id="{968EC814-FEAC-4DA9-AEA4-EA8E2357A222}"/>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0" y="2499854"/>
                <a:ext cx="2539682" cy="2539682"/>
              </a:xfrm>
              <a:prstGeom prst="rect">
                <a:avLst/>
              </a:prstGeom>
            </p:spPr>
          </p:pic>
          <p:pic>
            <p:nvPicPr>
              <p:cNvPr id="15" name="圖片 14">
                <a:extLst>
                  <a:ext uri="{FF2B5EF4-FFF2-40B4-BE49-F238E27FC236}">
                    <a16:creationId xmlns:a16="http://schemas.microsoft.com/office/drawing/2014/main" id="{BF35A26F-7CAA-431D-B90B-C24FD03D5E39}"/>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tretch>
                <a:fillRect/>
              </a:stretch>
            </p:blipFill>
            <p:spPr>
              <a:xfrm>
                <a:off x="3472964" y="1171050"/>
                <a:ext cx="2015531" cy="2015531"/>
              </a:xfrm>
              <a:prstGeom prst="rect">
                <a:avLst/>
              </a:prstGeom>
            </p:spPr>
          </p:pic>
          <p:pic>
            <p:nvPicPr>
              <p:cNvPr id="16" name="圖片 15">
                <a:extLst>
                  <a:ext uri="{FF2B5EF4-FFF2-40B4-BE49-F238E27FC236}">
                    <a16:creationId xmlns:a16="http://schemas.microsoft.com/office/drawing/2014/main" id="{079E0FB0-953A-4406-9583-194CA2E43543}"/>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5221" b="89960" l="7292" r="92708">
                            <a14:foregroundMark x1="31042" y1="21687" x2="22500" y2="27711"/>
                            <a14:foregroundMark x1="18333" y1="58233" x2="7292" y2="61446"/>
                            <a14:foregroundMark x1="47917" y1="5422" x2="52083" y2="5221"/>
                            <a14:foregroundMark x1="80208" y1="58835" x2="89167" y2="58032"/>
                            <a14:foregroundMark x1="92708" y1="62851" x2="92708" y2="81928"/>
                          </a14:backgroundRemoval>
                        </a14:imgEffect>
                        <a14:imgEffect>
                          <a14:sharpenSoften amount="-250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458364" y="3887560"/>
                <a:ext cx="1998829" cy="2073785"/>
              </a:xfrm>
              <a:prstGeom prst="rect">
                <a:avLst/>
              </a:prstGeom>
            </p:spPr>
          </p:pic>
          <p:pic>
            <p:nvPicPr>
              <p:cNvPr id="17" name="圖片 16">
                <a:extLst>
                  <a:ext uri="{FF2B5EF4-FFF2-40B4-BE49-F238E27FC236}">
                    <a16:creationId xmlns:a16="http://schemas.microsoft.com/office/drawing/2014/main" id="{DCCA1316-AE6E-4973-9B04-FD4223E905F8}"/>
                  </a:ext>
                </a:extLst>
              </p:cNvPr>
              <p:cNvPicPr>
                <a:picLocks noChangeAspect="1"/>
              </p:cNvPicPr>
              <p:nvPr/>
            </p:nvPicPr>
            <p:blipFill>
              <a:blip r:embed="rId8">
                <a:lum bright="70000" contrast="-70000"/>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tretch>
                <a:fillRect/>
              </a:stretch>
            </p:blipFill>
            <p:spPr>
              <a:xfrm>
                <a:off x="6976953" y="660361"/>
                <a:ext cx="1320723" cy="1320723"/>
              </a:xfrm>
              <a:prstGeom prst="rect">
                <a:avLst/>
              </a:prstGeom>
            </p:spPr>
          </p:pic>
          <p:pic>
            <p:nvPicPr>
              <p:cNvPr id="18" name="圖片 17">
                <a:extLst>
                  <a:ext uri="{FF2B5EF4-FFF2-40B4-BE49-F238E27FC236}">
                    <a16:creationId xmlns:a16="http://schemas.microsoft.com/office/drawing/2014/main" id="{AF41D146-FA27-489E-94D4-B8628C5B6B14}"/>
                  </a:ext>
                </a:extLst>
              </p:cNvPr>
              <p:cNvPicPr>
                <a:picLocks noChangeAspect="1"/>
              </p:cNvPicPr>
              <p:nvPr/>
            </p:nvPicPr>
            <p:blipFill>
              <a:blip r:embed="rId10">
                <a:extLst>
                  <a:ext uri="{BEBA8EAE-BF5A-486C-A8C5-ECC9F3942E4B}">
                    <a14:imgProps xmlns:a14="http://schemas.microsoft.com/office/drawing/2010/main">
                      <a14:imgLayer r:embed="rId11">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6976953" y="3408748"/>
                <a:ext cx="1306879" cy="1306879"/>
              </a:xfrm>
              <a:prstGeom prst="rect">
                <a:avLst/>
              </a:prstGeom>
            </p:spPr>
          </p:pic>
          <p:cxnSp>
            <p:nvCxnSpPr>
              <p:cNvPr id="19" name="直線單箭頭接點 10">
                <a:extLst>
                  <a:ext uri="{FF2B5EF4-FFF2-40B4-BE49-F238E27FC236}">
                    <a16:creationId xmlns:a16="http://schemas.microsoft.com/office/drawing/2014/main" id="{F31D979A-D4CC-4CA1-AB56-581403005FD6}"/>
                  </a:ext>
                </a:extLst>
              </p:cNvPr>
              <p:cNvCxnSpPr>
                <a:cxnSpLocks/>
              </p:cNvCxnSpPr>
              <p:nvPr/>
            </p:nvCxnSpPr>
            <p:spPr>
              <a:xfrm flipV="1">
                <a:off x="2152146" y="2649559"/>
                <a:ext cx="1219281" cy="9591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單箭頭接點 12">
                <a:extLst>
                  <a:ext uri="{FF2B5EF4-FFF2-40B4-BE49-F238E27FC236}">
                    <a16:creationId xmlns:a16="http://schemas.microsoft.com/office/drawing/2014/main" id="{F04660C8-BECA-4C3C-B4BE-1BEBD29985E4}"/>
                  </a:ext>
                </a:extLst>
              </p:cNvPr>
              <p:cNvCxnSpPr>
                <a:cxnSpLocks/>
              </p:cNvCxnSpPr>
              <p:nvPr/>
            </p:nvCxnSpPr>
            <p:spPr>
              <a:xfrm>
                <a:off x="2152146" y="3629752"/>
                <a:ext cx="1201515" cy="9477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單箭頭接點 10">
                <a:extLst>
                  <a:ext uri="{FF2B5EF4-FFF2-40B4-BE49-F238E27FC236}">
                    <a16:creationId xmlns:a16="http://schemas.microsoft.com/office/drawing/2014/main" id="{2157351C-59CA-4246-95A8-B61452BDBC38}"/>
                  </a:ext>
                </a:extLst>
              </p:cNvPr>
              <p:cNvCxnSpPr>
                <a:cxnSpLocks/>
              </p:cNvCxnSpPr>
              <p:nvPr/>
            </p:nvCxnSpPr>
            <p:spPr>
              <a:xfrm flipV="1">
                <a:off x="5615904" y="1674738"/>
                <a:ext cx="1219281" cy="9591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線單箭頭接點 12">
                <a:extLst>
                  <a:ext uri="{FF2B5EF4-FFF2-40B4-BE49-F238E27FC236}">
                    <a16:creationId xmlns:a16="http://schemas.microsoft.com/office/drawing/2014/main" id="{718BA7CD-2F33-4481-B13B-BD6F215D0B5D}"/>
                  </a:ext>
                </a:extLst>
              </p:cNvPr>
              <p:cNvCxnSpPr>
                <a:cxnSpLocks/>
              </p:cNvCxnSpPr>
              <p:nvPr/>
            </p:nvCxnSpPr>
            <p:spPr>
              <a:xfrm>
                <a:off x="5624788" y="2633896"/>
                <a:ext cx="1201515" cy="9477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6" name="標題 3">
              <a:extLst>
                <a:ext uri="{FF2B5EF4-FFF2-40B4-BE49-F238E27FC236}">
                  <a16:creationId xmlns:a16="http://schemas.microsoft.com/office/drawing/2014/main" id="{95818B7E-3462-4B58-BF39-1BBC52F7D06C}"/>
                </a:ext>
              </a:extLst>
            </p:cNvPr>
            <p:cNvSpPr txBox="1">
              <a:spLocks/>
            </p:cNvSpPr>
            <p:nvPr/>
          </p:nvSpPr>
          <p:spPr>
            <a:xfrm rot="10800000" flipV="1">
              <a:off x="564335" y="1770005"/>
              <a:ext cx="3260017"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kern="0" dirty="0">
                  <a:effectLst>
                    <a:glow rad="63500">
                      <a:srgbClr val="FFFFFF">
                        <a:alpha val="10000"/>
                      </a:srgbClr>
                    </a:glow>
                  </a:effectLst>
                  <a:latin typeface="DIN Alternate Light" panose="02020500000000000000"/>
                  <a:ea typeface="思源黑體 TWHK Normal" panose="02020500000000000000" charset="-120"/>
                </a:rPr>
                <a:t>X-ray Image</a:t>
              </a:r>
              <a:endParaRPr lang="zh-TW" altLang="en-US" kern="0" dirty="0">
                <a:effectLst>
                  <a:glow rad="63500">
                    <a:srgbClr val="FFFFFF">
                      <a:alpha val="10000"/>
                    </a:srgbClr>
                  </a:glow>
                </a:effectLst>
                <a:latin typeface="DIN Alternate Light" panose="02020500000000000000"/>
                <a:ea typeface="思源黑體 TWHK Normal" panose="02020500000000000000" charset="-120"/>
              </a:endParaRPr>
            </a:p>
          </p:txBody>
        </p:sp>
        <p:sp>
          <p:nvSpPr>
            <p:cNvPr id="7" name="標題 3">
              <a:extLst>
                <a:ext uri="{FF2B5EF4-FFF2-40B4-BE49-F238E27FC236}">
                  <a16:creationId xmlns:a16="http://schemas.microsoft.com/office/drawing/2014/main" id="{CC5F1FD1-9209-4DBC-93B0-68B3EAE4FDC5}"/>
                </a:ext>
              </a:extLst>
            </p:cNvPr>
            <p:cNvSpPr txBox="1">
              <a:spLocks/>
            </p:cNvSpPr>
            <p:nvPr/>
          </p:nvSpPr>
          <p:spPr>
            <a:xfrm rot="9900000" flipV="1">
              <a:off x="3927111" y="179697"/>
              <a:ext cx="3852214"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kern="0" dirty="0">
                  <a:effectLst>
                    <a:glow rad="63500">
                      <a:srgbClr val="FFFFFF">
                        <a:alpha val="10000"/>
                      </a:srgbClr>
                    </a:glow>
                  </a:effectLst>
                  <a:latin typeface="DIN Alternate Light" panose="02020500000000000000"/>
                  <a:ea typeface="思源黑體 TWHK Normal" panose="02020500000000000000" charset="-120"/>
                </a:rPr>
                <a:t>Pneumonia…</a:t>
              </a:r>
              <a:endParaRPr lang="zh-TW" altLang="en-US" kern="0" dirty="0">
                <a:effectLst>
                  <a:glow rad="63500">
                    <a:srgbClr val="FFFFFF">
                      <a:alpha val="10000"/>
                    </a:srgbClr>
                  </a:glow>
                </a:effectLst>
                <a:latin typeface="DIN Alternate Light" panose="02020500000000000000"/>
                <a:ea typeface="思源黑體 TWHK Normal" panose="02020500000000000000" charset="-120"/>
              </a:endParaRPr>
            </a:p>
          </p:txBody>
        </p:sp>
        <p:sp>
          <p:nvSpPr>
            <p:cNvPr id="8" name="標題 3">
              <a:extLst>
                <a:ext uri="{FF2B5EF4-FFF2-40B4-BE49-F238E27FC236}">
                  <a16:creationId xmlns:a16="http://schemas.microsoft.com/office/drawing/2014/main" id="{E60FEBD9-CCCC-4F97-9C17-B65740161D9C}"/>
                </a:ext>
              </a:extLst>
            </p:cNvPr>
            <p:cNvSpPr txBox="1">
              <a:spLocks/>
            </p:cNvSpPr>
            <p:nvPr/>
          </p:nvSpPr>
          <p:spPr>
            <a:xfrm rot="12035196" flipV="1">
              <a:off x="5625542" y="4118649"/>
              <a:ext cx="2717368"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kern="0" dirty="0">
                  <a:effectLst>
                    <a:glow rad="63500">
                      <a:srgbClr val="FFFFFF">
                        <a:alpha val="10000"/>
                      </a:srgbClr>
                    </a:glow>
                  </a:effectLst>
                  <a:latin typeface="DIN Alternate Light" panose="02020500000000000000"/>
                  <a:ea typeface="思源黑體 TWHK Normal" panose="02020500000000000000" charset="-120"/>
                </a:rPr>
                <a:t>Normal!</a:t>
              </a:r>
              <a:endParaRPr lang="zh-TW" altLang="en-US" kern="0" dirty="0">
                <a:effectLst>
                  <a:glow rad="63500">
                    <a:srgbClr val="FFFFFF">
                      <a:alpha val="10000"/>
                    </a:srgbClr>
                  </a:glow>
                </a:effectLst>
                <a:latin typeface="DIN Alternate Light" panose="02020500000000000000"/>
                <a:ea typeface="思源黑體 TWHK Normal" panose="02020500000000000000" charset="-120"/>
              </a:endParaRPr>
            </a:p>
          </p:txBody>
        </p:sp>
        <p:sp>
          <p:nvSpPr>
            <p:cNvPr id="9" name="標題 3">
              <a:extLst>
                <a:ext uri="{FF2B5EF4-FFF2-40B4-BE49-F238E27FC236}">
                  <a16:creationId xmlns:a16="http://schemas.microsoft.com/office/drawing/2014/main" id="{C5D6AB2C-9FCB-4FA8-B32C-D9F9E23B849F}"/>
                </a:ext>
              </a:extLst>
            </p:cNvPr>
            <p:cNvSpPr txBox="1">
              <a:spLocks/>
            </p:cNvSpPr>
            <p:nvPr/>
          </p:nvSpPr>
          <p:spPr>
            <a:xfrm rot="9900000" flipV="1">
              <a:off x="8854888" y="1218104"/>
              <a:ext cx="2194427"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kern="0" dirty="0" err="1">
                  <a:effectLst>
                    <a:glow rad="63500">
                      <a:srgbClr val="FFFFFF">
                        <a:alpha val="10000"/>
                      </a:srgbClr>
                    </a:glow>
                  </a:effectLst>
                  <a:latin typeface="DIN Alternate Light" panose="02020500000000000000"/>
                  <a:ea typeface="思源黑體 TWHK Normal" panose="02020500000000000000" charset="-120"/>
                </a:rPr>
                <a:t>Becteria</a:t>
              </a:r>
              <a:endParaRPr lang="zh-TW" altLang="en-US" kern="0" dirty="0">
                <a:effectLst>
                  <a:glow rad="63500">
                    <a:srgbClr val="FFFFFF">
                      <a:alpha val="10000"/>
                    </a:srgbClr>
                  </a:glow>
                </a:effectLst>
                <a:latin typeface="DIN Alternate Light" panose="02020500000000000000"/>
                <a:ea typeface="思源黑體 TWHK Normal" panose="02020500000000000000" charset="-120"/>
              </a:endParaRPr>
            </a:p>
          </p:txBody>
        </p:sp>
        <p:sp>
          <p:nvSpPr>
            <p:cNvPr id="10" name="標題 3">
              <a:extLst>
                <a:ext uri="{FF2B5EF4-FFF2-40B4-BE49-F238E27FC236}">
                  <a16:creationId xmlns:a16="http://schemas.microsoft.com/office/drawing/2014/main" id="{D509F584-CDDA-49DB-BCDE-4EBE3218E873}"/>
                </a:ext>
              </a:extLst>
            </p:cNvPr>
            <p:cNvSpPr txBox="1">
              <a:spLocks/>
            </p:cNvSpPr>
            <p:nvPr/>
          </p:nvSpPr>
          <p:spPr>
            <a:xfrm rot="9900000" flipV="1">
              <a:off x="9096352" y="2819026"/>
              <a:ext cx="2194427"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kern="0" dirty="0">
                  <a:effectLst>
                    <a:glow rad="63500">
                      <a:srgbClr val="FFFFFF">
                        <a:alpha val="10000"/>
                      </a:srgbClr>
                    </a:glow>
                  </a:effectLst>
                  <a:latin typeface="DIN Alternate Light" panose="02020500000000000000"/>
                  <a:ea typeface="思源黑體 TWHK Normal" panose="02020500000000000000" charset="-120"/>
                </a:rPr>
                <a:t>Virus</a:t>
              </a:r>
              <a:endParaRPr lang="zh-TW" altLang="en-US" kern="0" dirty="0">
                <a:effectLst>
                  <a:glow rad="63500">
                    <a:srgbClr val="FFFFFF">
                      <a:alpha val="10000"/>
                    </a:srgbClr>
                  </a:glow>
                </a:effectLst>
                <a:latin typeface="DIN Alternate Light" panose="02020500000000000000"/>
                <a:ea typeface="思源黑體 TWHK Normal" panose="02020500000000000000" charset="-120"/>
              </a:endParaRPr>
            </a:p>
          </p:txBody>
        </p:sp>
        <p:grpSp>
          <p:nvGrpSpPr>
            <p:cNvPr id="11" name="群組 10">
              <a:extLst>
                <a:ext uri="{FF2B5EF4-FFF2-40B4-BE49-F238E27FC236}">
                  <a16:creationId xmlns:a16="http://schemas.microsoft.com/office/drawing/2014/main" id="{71B04E06-51FB-48EE-807B-3EAC8C99072D}"/>
                </a:ext>
              </a:extLst>
            </p:cNvPr>
            <p:cNvGrpSpPr/>
            <p:nvPr/>
          </p:nvGrpSpPr>
          <p:grpSpPr>
            <a:xfrm>
              <a:off x="3824352" y="3130761"/>
              <a:ext cx="828799" cy="702108"/>
              <a:chOff x="1793174" y="1577955"/>
              <a:chExt cx="828799" cy="702108"/>
            </a:xfrm>
          </p:grpSpPr>
          <p:cxnSp>
            <p:nvCxnSpPr>
              <p:cNvPr id="12" name="直線接點 11">
                <a:extLst>
                  <a:ext uri="{FF2B5EF4-FFF2-40B4-BE49-F238E27FC236}">
                    <a16:creationId xmlns:a16="http://schemas.microsoft.com/office/drawing/2014/main" id="{98979680-1459-4B6A-A613-49EC7EBE2FF9}"/>
                  </a:ext>
                </a:extLst>
              </p:cNvPr>
              <p:cNvCxnSpPr/>
              <p:nvPr/>
            </p:nvCxnSpPr>
            <p:spPr>
              <a:xfrm>
                <a:off x="1793174" y="1816926"/>
                <a:ext cx="358972" cy="463137"/>
              </a:xfrm>
              <a:prstGeom prst="line">
                <a:avLst/>
              </a:prstGeom>
              <a:ln w="76200">
                <a:solidFill>
                  <a:srgbClr val="FDBBBB"/>
                </a:solidFill>
              </a:ln>
            </p:spPr>
            <p:style>
              <a:lnRef idx="1">
                <a:schemeClr val="accent1"/>
              </a:lnRef>
              <a:fillRef idx="0">
                <a:schemeClr val="accent1"/>
              </a:fillRef>
              <a:effectRef idx="0">
                <a:schemeClr val="accent1"/>
              </a:effectRef>
              <a:fontRef idx="minor">
                <a:schemeClr val="tx1"/>
              </a:fontRef>
            </p:style>
          </p:cxnSp>
          <p:cxnSp>
            <p:nvCxnSpPr>
              <p:cNvPr id="13" name="直線接點 12">
                <a:extLst>
                  <a:ext uri="{FF2B5EF4-FFF2-40B4-BE49-F238E27FC236}">
                    <a16:creationId xmlns:a16="http://schemas.microsoft.com/office/drawing/2014/main" id="{FC3639C6-FF2B-4DE9-A282-52A354E0AD50}"/>
                  </a:ext>
                </a:extLst>
              </p:cNvPr>
              <p:cNvCxnSpPr/>
              <p:nvPr/>
            </p:nvCxnSpPr>
            <p:spPr>
              <a:xfrm flipV="1">
                <a:off x="2114045" y="1577955"/>
                <a:ext cx="507928" cy="702107"/>
              </a:xfrm>
              <a:prstGeom prst="line">
                <a:avLst/>
              </a:prstGeom>
              <a:ln w="76200">
                <a:solidFill>
                  <a:srgbClr val="FDBBBB"/>
                </a:solidFill>
              </a:ln>
            </p:spPr>
            <p:style>
              <a:lnRef idx="1">
                <a:schemeClr val="accent1"/>
              </a:lnRef>
              <a:fillRef idx="0">
                <a:schemeClr val="accent1"/>
              </a:fillRef>
              <a:effectRef idx="0">
                <a:schemeClr val="accent1"/>
              </a:effectRef>
              <a:fontRef idx="minor">
                <a:schemeClr val="tx1"/>
              </a:fontRef>
            </p:style>
          </p:cxnSp>
        </p:grpSp>
      </p:grpSp>
      <p:grpSp>
        <p:nvGrpSpPr>
          <p:cNvPr id="23" name="群組 22">
            <a:extLst>
              <a:ext uri="{FF2B5EF4-FFF2-40B4-BE49-F238E27FC236}">
                <a16:creationId xmlns:a16="http://schemas.microsoft.com/office/drawing/2014/main" id="{60D49470-B1EF-4C69-9DCC-CB5F165721DB}"/>
              </a:ext>
            </a:extLst>
          </p:cNvPr>
          <p:cNvGrpSpPr/>
          <p:nvPr/>
        </p:nvGrpSpPr>
        <p:grpSpPr>
          <a:xfrm>
            <a:off x="7485814" y="0"/>
            <a:ext cx="4611772" cy="1586989"/>
            <a:chOff x="3356571" y="124253"/>
            <a:chExt cx="4611772" cy="1586989"/>
          </a:xfrm>
        </p:grpSpPr>
        <p:sp>
          <p:nvSpPr>
            <p:cNvPr id="24" name="矩形 23">
              <a:extLst>
                <a:ext uri="{FF2B5EF4-FFF2-40B4-BE49-F238E27FC236}">
                  <a16:creationId xmlns:a16="http://schemas.microsoft.com/office/drawing/2014/main" id="{F2A5F404-1E5F-4F7F-80F1-E2AFFD910297}"/>
                </a:ext>
              </a:extLst>
            </p:cNvPr>
            <p:cNvSpPr/>
            <p:nvPr/>
          </p:nvSpPr>
          <p:spPr>
            <a:xfrm>
              <a:off x="3356571" y="124253"/>
              <a:ext cx="3265638" cy="830997"/>
            </a:xfrm>
            <a:prstGeom prst="rect">
              <a:avLst/>
            </a:prstGeom>
          </p:spPr>
          <p:txBody>
            <a:bodyPr wrap="none">
              <a:spAutoFit/>
            </a:bodyPr>
            <a:lstStyle/>
            <a:p>
              <a:r>
                <a:rPr lang="en-US" altLang="zh-TW" sz="4800" b="1" dirty="0">
                  <a:solidFill>
                    <a:srgbClr val="BAF8FF"/>
                  </a:solidFill>
                  <a:effectLst>
                    <a:glow rad="63500">
                      <a:schemeClr val="tx1">
                        <a:alpha val="10000"/>
                      </a:schemeClr>
                    </a:glow>
                  </a:effectLst>
                  <a:latin typeface="DIN Alternate Light" panose="02020500000000000000"/>
                </a:rPr>
                <a:t>Pneumonia</a:t>
              </a:r>
              <a:endParaRPr lang="zh-TW" altLang="en-US" sz="4800" b="1" dirty="0">
                <a:solidFill>
                  <a:srgbClr val="BAF8FF"/>
                </a:solidFill>
                <a:effectLst>
                  <a:glow rad="63500">
                    <a:schemeClr val="tx1">
                      <a:alpha val="10000"/>
                    </a:schemeClr>
                  </a:glow>
                </a:effectLst>
                <a:latin typeface="DIN Alternate Light" panose="02020500000000000000"/>
              </a:endParaRPr>
            </a:p>
          </p:txBody>
        </p:sp>
        <p:sp>
          <p:nvSpPr>
            <p:cNvPr id="25" name="矩形 24">
              <a:extLst>
                <a:ext uri="{FF2B5EF4-FFF2-40B4-BE49-F238E27FC236}">
                  <a16:creationId xmlns:a16="http://schemas.microsoft.com/office/drawing/2014/main" id="{D956E386-F109-4805-9813-1779516CA758}"/>
                </a:ext>
              </a:extLst>
            </p:cNvPr>
            <p:cNvSpPr/>
            <p:nvPr/>
          </p:nvSpPr>
          <p:spPr>
            <a:xfrm>
              <a:off x="5714200" y="880245"/>
              <a:ext cx="2254143" cy="830997"/>
            </a:xfrm>
            <a:prstGeom prst="rect">
              <a:avLst/>
            </a:prstGeom>
          </p:spPr>
          <p:txBody>
            <a:bodyPr wrap="none">
              <a:spAutoFit/>
            </a:bodyPr>
            <a:lstStyle/>
            <a:p>
              <a:r>
                <a:rPr lang="en-US" altLang="zh-TW" sz="4800" b="1" dirty="0">
                  <a:solidFill>
                    <a:srgbClr val="BAF8FF"/>
                  </a:solidFill>
                  <a:effectLst>
                    <a:glow rad="63500">
                      <a:schemeClr val="tx1">
                        <a:alpha val="10000"/>
                      </a:schemeClr>
                    </a:glow>
                  </a:effectLst>
                  <a:latin typeface="DIN Alternate Light" panose="02020500000000000000"/>
                </a:rPr>
                <a:t>Normal</a:t>
              </a:r>
              <a:endParaRPr lang="zh-TW" altLang="en-US" sz="4800" b="1" dirty="0">
                <a:effectLst>
                  <a:glow rad="63500">
                    <a:schemeClr val="tx1">
                      <a:alpha val="10000"/>
                    </a:schemeClr>
                  </a:glow>
                </a:effectLst>
              </a:endParaRPr>
            </a:p>
          </p:txBody>
        </p:sp>
        <p:cxnSp>
          <p:nvCxnSpPr>
            <p:cNvPr id="26" name="直線接點 25">
              <a:extLst>
                <a:ext uri="{FF2B5EF4-FFF2-40B4-BE49-F238E27FC236}">
                  <a16:creationId xmlns:a16="http://schemas.microsoft.com/office/drawing/2014/main" id="{76B6FC2F-BDD8-4565-BC5D-2C3260DB4B84}"/>
                </a:ext>
              </a:extLst>
            </p:cNvPr>
            <p:cNvCxnSpPr/>
            <p:nvPr/>
          </p:nvCxnSpPr>
          <p:spPr>
            <a:xfrm flipV="1">
              <a:off x="5536397" y="582807"/>
              <a:ext cx="1174000" cy="699701"/>
            </a:xfrm>
            <a:prstGeom prst="line">
              <a:avLst/>
            </a:prstGeom>
            <a:ln w="38100">
              <a:solidFill>
                <a:srgbClr val="BAF8FF"/>
              </a:solidFill>
            </a:ln>
          </p:spPr>
          <p:style>
            <a:lnRef idx="1">
              <a:schemeClr val="accent1"/>
            </a:lnRef>
            <a:fillRef idx="0">
              <a:schemeClr val="accent1"/>
            </a:fillRef>
            <a:effectRef idx="0">
              <a:schemeClr val="accent1"/>
            </a:effectRef>
            <a:fontRef idx="minor">
              <a:schemeClr val="tx1"/>
            </a:fontRef>
          </p:style>
        </p:cxnSp>
      </p:grpSp>
      <p:sp>
        <p:nvSpPr>
          <p:cNvPr id="27" name="文字方塊 26">
            <a:extLst>
              <a:ext uri="{FF2B5EF4-FFF2-40B4-BE49-F238E27FC236}">
                <a16:creationId xmlns:a16="http://schemas.microsoft.com/office/drawing/2014/main" id="{DB94AAD9-486D-4CAC-B729-E11DB8DE8649}"/>
              </a:ext>
            </a:extLst>
          </p:cNvPr>
          <p:cNvSpPr txBox="1"/>
          <p:nvPr/>
        </p:nvSpPr>
        <p:spPr>
          <a:xfrm>
            <a:off x="6603509" y="2691177"/>
            <a:ext cx="882305" cy="1015663"/>
          </a:xfrm>
          <a:prstGeom prst="rect">
            <a:avLst/>
          </a:prstGeom>
          <a:noFill/>
        </p:spPr>
        <p:txBody>
          <a:bodyPr wrap="square" rtlCol="0">
            <a:spAutoFit/>
          </a:bodyPr>
          <a:lstStyle/>
          <a:p>
            <a:r>
              <a:rPr kumimoji="1" lang="zh-TW" altLang="en-US" sz="6000" b="1" dirty="0">
                <a:solidFill>
                  <a:srgbClr val="FDBBBB"/>
                </a:solidFill>
                <a:latin typeface="DIN Alternate Light" panose="02020500000000000000" pitchFamily="18" charset="0"/>
              </a:rPr>
              <a:t>？</a:t>
            </a:r>
          </a:p>
        </p:txBody>
      </p:sp>
      <p:sp>
        <p:nvSpPr>
          <p:cNvPr id="28" name="標題 1">
            <a:extLst>
              <a:ext uri="{FF2B5EF4-FFF2-40B4-BE49-F238E27FC236}">
                <a16:creationId xmlns:a16="http://schemas.microsoft.com/office/drawing/2014/main" id="{D064CFAA-CF9D-49E2-BEF8-9B44E15F195E}"/>
              </a:ext>
            </a:extLst>
          </p:cNvPr>
          <p:cNvSpPr>
            <a:spLocks noGrp="1"/>
          </p:cNvSpPr>
          <p:nvPr>
            <p:ph type="title"/>
          </p:nvPr>
        </p:nvSpPr>
        <p:spPr>
          <a:xfrm>
            <a:off x="-179222" y="-387419"/>
            <a:ext cx="10515600" cy="1325563"/>
          </a:xfrm>
        </p:spPr>
        <p:txBody>
          <a:bodyPr>
            <a:normAutofit/>
          </a:bodyPr>
          <a:lstStyle/>
          <a:p>
            <a:r>
              <a:rPr kumimoji="1" lang="en-US" altLang="zh-TW" sz="6000" b="0" dirty="0">
                <a:latin typeface="DIN Alternate Medium" panose="02020500000000000000" pitchFamily="18" charset="0"/>
                <a:ea typeface="思源黑體 TWHK Medium" panose="020B0600000000000000" pitchFamily="34" charset="-120"/>
              </a:rPr>
              <a:t>Result</a:t>
            </a:r>
            <a:endParaRPr kumimoji="1" lang="zh-TW" altLang="en-US" sz="6000" b="0" dirty="0">
              <a:latin typeface="DIN Alternate Medium"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651581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72;p36">
            <a:extLst>
              <a:ext uri="{FF2B5EF4-FFF2-40B4-BE49-F238E27FC236}">
                <a16:creationId xmlns:a16="http://schemas.microsoft.com/office/drawing/2014/main" id="{208A1F30-F8CC-29EE-8561-8688D822560A}"/>
              </a:ext>
            </a:extLst>
          </p:cNvPr>
          <p:cNvSpPr txBox="1">
            <a:spLocks/>
          </p:cNvSpPr>
          <p:nvPr/>
        </p:nvSpPr>
        <p:spPr>
          <a:xfrm>
            <a:off x="-223149" y="-127338"/>
            <a:ext cx="5929889" cy="1025668"/>
          </a:xfrm>
          <a:prstGeom prst="rect">
            <a:avLst/>
          </a:prstGeom>
        </p:spPr>
        <p:txBody>
          <a:bodyPr spcFirstLastPara="1" vert="horz" wrap="square" lIns="91425" tIns="91425" rIns="91425" bIns="91425" rtlCol="0" anchor="t" anchorCtr="0">
            <a:noAutofit/>
          </a:bodyPr>
          <a:lstStyle>
            <a:lvl1pPr algn="l" defTabSz="914400" rtl="0" eaLnBrk="1" latinLnBrk="0" hangingPunct="1">
              <a:lnSpc>
                <a:spcPct val="90000"/>
              </a:lnSpc>
              <a:spcBef>
                <a:spcPct val="0"/>
              </a:spcBef>
              <a:buNone/>
              <a:defRPr sz="4400" b="1" i="0" kern="1200">
                <a:solidFill>
                  <a:schemeClr val="tx1"/>
                </a:solidFill>
                <a:latin typeface="Songti TC" panose="02010600040101010101" pitchFamily="2" charset="-120"/>
                <a:ea typeface="Songti TC" panose="02010600040101010101" pitchFamily="2" charset="-120"/>
                <a:cs typeface="+mj-cs"/>
              </a:defRPr>
            </a:lvl1pPr>
          </a:lstStyle>
          <a:p>
            <a:endParaRPr lang="zh-TW" altLang="en-US" sz="6000" b="0" dirty="0">
              <a:solidFill>
                <a:srgbClr val="BAF8FF"/>
              </a:solidFill>
              <a:effectLst>
                <a:glow rad="63500">
                  <a:schemeClr val="tx1">
                    <a:alpha val="20000"/>
                  </a:schemeClr>
                </a:glow>
              </a:effectLst>
              <a:latin typeface="思源黑體 TWHK Medium" panose="020B0600000000000000" pitchFamily="34" charset="-120"/>
              <a:ea typeface="思源黑體 TWHK Medium" panose="020B0600000000000000" pitchFamily="34" charset="-120"/>
            </a:endParaRPr>
          </a:p>
        </p:txBody>
      </p:sp>
      <p:sp>
        <p:nvSpPr>
          <p:cNvPr id="6" name="Google Shape;774;p36">
            <a:extLst>
              <a:ext uri="{FF2B5EF4-FFF2-40B4-BE49-F238E27FC236}">
                <a16:creationId xmlns:a16="http://schemas.microsoft.com/office/drawing/2014/main" id="{90AB6F00-2883-20C8-0E14-B93F0FA9120C}"/>
              </a:ext>
            </a:extLst>
          </p:cNvPr>
          <p:cNvSpPr txBox="1">
            <a:spLocks/>
          </p:cNvSpPr>
          <p:nvPr/>
        </p:nvSpPr>
        <p:spPr>
          <a:xfrm>
            <a:off x="603177" y="1484715"/>
            <a:ext cx="2826297" cy="924289"/>
          </a:xfrm>
          <a:prstGeom prst="rect">
            <a:avLst/>
          </a:prstGeom>
        </p:spPr>
        <p:txBody>
          <a:bodyPr spcFirstLastPara="1" vert="horz" wrap="square" lIns="91425" tIns="91425" rIns="91425" bIns="91425"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Problem</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7" name="Google Shape;774;p36">
            <a:extLst>
              <a:ext uri="{FF2B5EF4-FFF2-40B4-BE49-F238E27FC236}">
                <a16:creationId xmlns:a16="http://schemas.microsoft.com/office/drawing/2014/main" id="{73EDE834-C716-DE21-1BB2-3480B848A141}"/>
              </a:ext>
            </a:extLst>
          </p:cNvPr>
          <p:cNvSpPr txBox="1">
            <a:spLocks/>
          </p:cNvSpPr>
          <p:nvPr/>
        </p:nvSpPr>
        <p:spPr>
          <a:xfrm>
            <a:off x="603715" y="2394087"/>
            <a:ext cx="2825221" cy="92428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Solution</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8" name="Google Shape;777;p36">
            <a:extLst>
              <a:ext uri="{FF2B5EF4-FFF2-40B4-BE49-F238E27FC236}">
                <a16:creationId xmlns:a16="http://schemas.microsoft.com/office/drawing/2014/main" id="{1F3D0874-0B08-04BB-E51C-9F59DD648B4A}"/>
              </a:ext>
            </a:extLst>
          </p:cNvPr>
          <p:cNvSpPr txBox="1">
            <a:spLocks/>
          </p:cNvSpPr>
          <p:nvPr/>
        </p:nvSpPr>
        <p:spPr>
          <a:xfrm>
            <a:off x="603177" y="3303459"/>
            <a:ext cx="2826297" cy="924289"/>
          </a:xfrm>
          <a:prstGeom prst="rect">
            <a:avLst/>
          </a:prstGeom>
        </p:spPr>
        <p:txBody>
          <a:bodyPr spcFirstLastPara="1" vert="horz" wrap="square" lIns="91425" tIns="91425" rIns="91425" bIns="91425"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Clr>
                <a:schemeClr val="dk1"/>
              </a:buClr>
              <a:buSzPts val="1100"/>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Target</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3" name="Google Shape;777;p36">
            <a:extLst>
              <a:ext uri="{FF2B5EF4-FFF2-40B4-BE49-F238E27FC236}">
                <a16:creationId xmlns:a16="http://schemas.microsoft.com/office/drawing/2014/main" id="{EB162792-22F7-3F08-8532-50F68D8CF298}"/>
              </a:ext>
            </a:extLst>
          </p:cNvPr>
          <p:cNvSpPr txBox="1">
            <a:spLocks/>
          </p:cNvSpPr>
          <p:nvPr/>
        </p:nvSpPr>
        <p:spPr>
          <a:xfrm>
            <a:off x="603177" y="4212832"/>
            <a:ext cx="2826297" cy="92428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Flow Diagram</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9" name="Google Shape;777;p36">
            <a:extLst>
              <a:ext uri="{FF2B5EF4-FFF2-40B4-BE49-F238E27FC236}">
                <a16:creationId xmlns:a16="http://schemas.microsoft.com/office/drawing/2014/main" id="{9894BA24-0510-6E12-C94E-725A11B07A40}"/>
              </a:ext>
            </a:extLst>
          </p:cNvPr>
          <p:cNvSpPr txBox="1">
            <a:spLocks/>
          </p:cNvSpPr>
          <p:nvPr/>
        </p:nvSpPr>
        <p:spPr>
          <a:xfrm>
            <a:off x="4320701" y="2067261"/>
            <a:ext cx="3422775" cy="9427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Data Source</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5" name="Google Shape;777;p36">
            <a:extLst>
              <a:ext uri="{FF2B5EF4-FFF2-40B4-BE49-F238E27FC236}">
                <a16:creationId xmlns:a16="http://schemas.microsoft.com/office/drawing/2014/main" id="{BC95827A-6549-02A2-E127-327DA5DD04CF}"/>
              </a:ext>
            </a:extLst>
          </p:cNvPr>
          <p:cNvSpPr txBox="1">
            <a:spLocks/>
          </p:cNvSpPr>
          <p:nvPr/>
        </p:nvSpPr>
        <p:spPr>
          <a:xfrm>
            <a:off x="4320701" y="1410278"/>
            <a:ext cx="3422775" cy="9427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Procedure</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14" name="Google Shape;777;p36">
            <a:extLst>
              <a:ext uri="{FF2B5EF4-FFF2-40B4-BE49-F238E27FC236}">
                <a16:creationId xmlns:a16="http://schemas.microsoft.com/office/drawing/2014/main" id="{106FF4E5-9224-8EC2-93D5-57501A27DD72}"/>
              </a:ext>
            </a:extLst>
          </p:cNvPr>
          <p:cNvSpPr txBox="1">
            <a:spLocks/>
          </p:cNvSpPr>
          <p:nvPr/>
        </p:nvSpPr>
        <p:spPr>
          <a:xfrm>
            <a:off x="4320701" y="2724244"/>
            <a:ext cx="3422775" cy="9427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Preprocessing</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15" name="Google Shape;777;p36">
            <a:extLst>
              <a:ext uri="{FF2B5EF4-FFF2-40B4-BE49-F238E27FC236}">
                <a16:creationId xmlns:a16="http://schemas.microsoft.com/office/drawing/2014/main" id="{3D092B69-069C-D59F-FB0F-CA67AD02C3F2}"/>
              </a:ext>
            </a:extLst>
          </p:cNvPr>
          <p:cNvSpPr txBox="1">
            <a:spLocks/>
          </p:cNvSpPr>
          <p:nvPr/>
        </p:nvSpPr>
        <p:spPr>
          <a:xfrm>
            <a:off x="4320701" y="3381227"/>
            <a:ext cx="3422775" cy="9427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Training Models</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16" name="Google Shape;777;p36">
            <a:extLst>
              <a:ext uri="{FF2B5EF4-FFF2-40B4-BE49-F238E27FC236}">
                <a16:creationId xmlns:a16="http://schemas.microsoft.com/office/drawing/2014/main" id="{7A7312BC-BCB7-E0AF-D14E-5E8C2561174F}"/>
              </a:ext>
            </a:extLst>
          </p:cNvPr>
          <p:cNvSpPr txBox="1">
            <a:spLocks/>
          </p:cNvSpPr>
          <p:nvPr/>
        </p:nvSpPr>
        <p:spPr>
          <a:xfrm>
            <a:off x="4320701" y="4695191"/>
            <a:ext cx="3422775" cy="9427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Comparison</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17" name="Google Shape;777;p36">
            <a:extLst>
              <a:ext uri="{FF2B5EF4-FFF2-40B4-BE49-F238E27FC236}">
                <a16:creationId xmlns:a16="http://schemas.microsoft.com/office/drawing/2014/main" id="{8B47F75D-EBE5-AA04-B097-4B5C4CE4BC9F}"/>
              </a:ext>
            </a:extLst>
          </p:cNvPr>
          <p:cNvSpPr txBox="1">
            <a:spLocks/>
          </p:cNvSpPr>
          <p:nvPr/>
        </p:nvSpPr>
        <p:spPr>
          <a:xfrm>
            <a:off x="4320701" y="4038209"/>
            <a:ext cx="3422775" cy="9427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Criteria</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18" name="Google Shape;777;p36">
            <a:extLst>
              <a:ext uri="{FF2B5EF4-FFF2-40B4-BE49-F238E27FC236}">
                <a16:creationId xmlns:a16="http://schemas.microsoft.com/office/drawing/2014/main" id="{6F275F99-38C7-C44C-80B3-F9381DDD3626}"/>
              </a:ext>
            </a:extLst>
          </p:cNvPr>
          <p:cNvSpPr txBox="1">
            <a:spLocks/>
          </p:cNvSpPr>
          <p:nvPr/>
        </p:nvSpPr>
        <p:spPr>
          <a:xfrm>
            <a:off x="4320701" y="5352173"/>
            <a:ext cx="3422775" cy="9427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Result</a:t>
            </a:r>
          </a:p>
        </p:txBody>
      </p:sp>
      <p:sp>
        <p:nvSpPr>
          <p:cNvPr id="11" name="Google Shape;780;p36">
            <a:extLst>
              <a:ext uri="{FF2B5EF4-FFF2-40B4-BE49-F238E27FC236}">
                <a16:creationId xmlns:a16="http://schemas.microsoft.com/office/drawing/2014/main" id="{8DD7327B-52FE-73CF-BF33-3132476D3E47}"/>
              </a:ext>
            </a:extLst>
          </p:cNvPr>
          <p:cNvSpPr txBox="1">
            <a:spLocks/>
          </p:cNvSpPr>
          <p:nvPr/>
        </p:nvSpPr>
        <p:spPr>
          <a:xfrm>
            <a:off x="8381142" y="1643561"/>
            <a:ext cx="3460790" cy="10466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Demo (flask)</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12" name="Google Shape;774;p36">
            <a:extLst>
              <a:ext uri="{FF2B5EF4-FFF2-40B4-BE49-F238E27FC236}">
                <a16:creationId xmlns:a16="http://schemas.microsoft.com/office/drawing/2014/main" id="{94354A58-A6D9-BEED-66F3-1AD5C3C6A8A1}"/>
              </a:ext>
            </a:extLst>
          </p:cNvPr>
          <p:cNvSpPr txBox="1">
            <a:spLocks/>
          </p:cNvSpPr>
          <p:nvPr/>
        </p:nvSpPr>
        <p:spPr>
          <a:xfrm>
            <a:off x="8342704" y="4200356"/>
            <a:ext cx="3460790" cy="10466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Future Outlook</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13" name="Google Shape;783;p36">
            <a:extLst>
              <a:ext uri="{FF2B5EF4-FFF2-40B4-BE49-F238E27FC236}">
                <a16:creationId xmlns:a16="http://schemas.microsoft.com/office/drawing/2014/main" id="{87D450C9-F2EF-9916-95AC-8CB984E9C94E}"/>
              </a:ext>
            </a:extLst>
          </p:cNvPr>
          <p:cNvSpPr txBox="1">
            <a:spLocks/>
          </p:cNvSpPr>
          <p:nvPr/>
        </p:nvSpPr>
        <p:spPr>
          <a:xfrm>
            <a:off x="8381142" y="3348091"/>
            <a:ext cx="3460790" cy="10466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Conclusion</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21" name="Google Shape;780;p36">
            <a:extLst>
              <a:ext uri="{FF2B5EF4-FFF2-40B4-BE49-F238E27FC236}">
                <a16:creationId xmlns:a16="http://schemas.microsoft.com/office/drawing/2014/main" id="{1F6DA8F1-16CF-0868-4D5A-4DED6EC66423}"/>
              </a:ext>
            </a:extLst>
          </p:cNvPr>
          <p:cNvSpPr txBox="1">
            <a:spLocks/>
          </p:cNvSpPr>
          <p:nvPr/>
        </p:nvSpPr>
        <p:spPr>
          <a:xfrm>
            <a:off x="8342704" y="2495826"/>
            <a:ext cx="3460790" cy="10466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Demo (</a:t>
            </a:r>
            <a:r>
              <a:rPr lang="en-US" altLang="zh-TW" sz="3200" dirty="0" err="1">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tkinter</a:t>
            </a: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22" name="Google Shape;774;p36">
            <a:extLst>
              <a:ext uri="{FF2B5EF4-FFF2-40B4-BE49-F238E27FC236}">
                <a16:creationId xmlns:a16="http://schemas.microsoft.com/office/drawing/2014/main" id="{008BE424-8D9B-10B5-CCCB-D396B699EFCE}"/>
              </a:ext>
            </a:extLst>
          </p:cNvPr>
          <p:cNvSpPr txBox="1">
            <a:spLocks/>
          </p:cNvSpPr>
          <p:nvPr/>
        </p:nvSpPr>
        <p:spPr>
          <a:xfrm>
            <a:off x="8381142" y="5052620"/>
            <a:ext cx="3460790" cy="10466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rPr>
              <a:t>Reference</a:t>
            </a:r>
            <a:endParaRPr lang="zh-TW" altLang="en-US" sz="3200" dirty="0">
              <a:solidFill>
                <a:srgbClr val="BAF8FF"/>
              </a:solidFill>
              <a:effectLst>
                <a:glow rad="63500">
                  <a:schemeClr val="tx1">
                    <a:alpha val="20000"/>
                  </a:schemeClr>
                </a:glow>
              </a:effectLst>
              <a:latin typeface="DIN Alternate Light" panose="02020500000000000000" pitchFamily="18" charset="0"/>
              <a:ea typeface="思源黑體 TWHK Medium" panose="020B0600000000000000" pitchFamily="34" charset="-120"/>
            </a:endParaRPr>
          </a:p>
        </p:txBody>
      </p:sp>
      <p:sp>
        <p:nvSpPr>
          <p:cNvPr id="2" name="矩形: 圓角 1">
            <a:extLst>
              <a:ext uri="{FF2B5EF4-FFF2-40B4-BE49-F238E27FC236}">
                <a16:creationId xmlns:a16="http://schemas.microsoft.com/office/drawing/2014/main" id="{F7F26FAA-C3ED-47CB-8C44-638D86DE76D9}"/>
              </a:ext>
            </a:extLst>
          </p:cNvPr>
          <p:cNvSpPr/>
          <p:nvPr/>
        </p:nvSpPr>
        <p:spPr>
          <a:xfrm>
            <a:off x="516689" y="1294041"/>
            <a:ext cx="3019613" cy="4939958"/>
          </a:xfrm>
          <a:prstGeom prst="roundRect">
            <a:avLst/>
          </a:prstGeom>
          <a:noFill/>
          <a:ln w="28575">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effectLst>
                <a:glow rad="63500">
                  <a:schemeClr val="tx1">
                    <a:alpha val="20000"/>
                  </a:schemeClr>
                </a:glow>
              </a:effectLst>
              <a:latin typeface="思源黑體 TWHK Medium" panose="020B0600000000000000" pitchFamily="34" charset="-120"/>
              <a:ea typeface="思源黑體 TWHK Medium" panose="020B0600000000000000" pitchFamily="34" charset="-120"/>
            </a:endParaRPr>
          </a:p>
        </p:txBody>
      </p:sp>
      <p:sp>
        <p:nvSpPr>
          <p:cNvPr id="26" name="矩形: 圓角 25">
            <a:extLst>
              <a:ext uri="{FF2B5EF4-FFF2-40B4-BE49-F238E27FC236}">
                <a16:creationId xmlns:a16="http://schemas.microsoft.com/office/drawing/2014/main" id="{11D73E95-2D60-422E-A780-A1A03FA7F95A}"/>
              </a:ext>
            </a:extLst>
          </p:cNvPr>
          <p:cNvSpPr/>
          <p:nvPr/>
        </p:nvSpPr>
        <p:spPr>
          <a:xfrm>
            <a:off x="4522282" y="1294040"/>
            <a:ext cx="3019613" cy="4939958"/>
          </a:xfrm>
          <a:prstGeom prst="roundRect">
            <a:avLst/>
          </a:prstGeom>
          <a:noFill/>
          <a:ln w="28575">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effectLst>
                <a:glow rad="63500">
                  <a:schemeClr val="tx1">
                    <a:alpha val="20000"/>
                  </a:schemeClr>
                </a:glow>
              </a:effectLst>
            </a:endParaRPr>
          </a:p>
        </p:txBody>
      </p:sp>
      <p:sp>
        <p:nvSpPr>
          <p:cNvPr id="27" name="矩形: 圓角 26">
            <a:extLst>
              <a:ext uri="{FF2B5EF4-FFF2-40B4-BE49-F238E27FC236}">
                <a16:creationId xmlns:a16="http://schemas.microsoft.com/office/drawing/2014/main" id="{A559514D-19B4-4FF4-B6E3-FF53F16D2538}"/>
              </a:ext>
            </a:extLst>
          </p:cNvPr>
          <p:cNvSpPr/>
          <p:nvPr/>
        </p:nvSpPr>
        <p:spPr>
          <a:xfrm>
            <a:off x="8544119" y="1282076"/>
            <a:ext cx="3019613" cy="5012863"/>
          </a:xfrm>
          <a:prstGeom prst="roundRect">
            <a:avLst/>
          </a:prstGeom>
          <a:noFill/>
          <a:ln w="28575">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effectLst>
                <a:glow rad="63500">
                  <a:schemeClr val="tx1">
                    <a:alpha val="20000"/>
                  </a:schemeClr>
                </a:glow>
              </a:effectLst>
              <a:latin typeface="思源黑體 TWHK Medium" panose="020B0600000000000000" pitchFamily="34" charset="-120"/>
              <a:ea typeface="思源黑體 TWHK Medium" panose="020B0600000000000000" pitchFamily="34" charset="-120"/>
            </a:endParaRPr>
          </a:p>
        </p:txBody>
      </p:sp>
      <p:sp>
        <p:nvSpPr>
          <p:cNvPr id="28" name="Google Shape;772;p36">
            <a:extLst>
              <a:ext uri="{FF2B5EF4-FFF2-40B4-BE49-F238E27FC236}">
                <a16:creationId xmlns:a16="http://schemas.microsoft.com/office/drawing/2014/main" id="{C1C2CF35-D978-412F-9DF0-82141E5356B1}"/>
              </a:ext>
            </a:extLst>
          </p:cNvPr>
          <p:cNvSpPr txBox="1">
            <a:spLocks/>
          </p:cNvSpPr>
          <p:nvPr/>
        </p:nvSpPr>
        <p:spPr>
          <a:xfrm>
            <a:off x="788827" y="810023"/>
            <a:ext cx="2475336" cy="1025668"/>
          </a:xfrm>
          <a:prstGeom prst="rect">
            <a:avLst/>
          </a:prstGeom>
        </p:spPr>
        <p:txBody>
          <a:bodyPr spcFirstLastPara="1" vert="horz" wrap="square" lIns="91425" tIns="91425" rIns="91425" bIns="91425" rtlCol="0" anchor="t" anchorCtr="0">
            <a:noAutofit/>
          </a:bodyPr>
          <a:lstStyle>
            <a:lvl1pPr algn="l" defTabSz="914400" rtl="0" eaLnBrk="1" latinLnBrk="0" hangingPunct="1">
              <a:lnSpc>
                <a:spcPct val="90000"/>
              </a:lnSpc>
              <a:spcBef>
                <a:spcPct val="0"/>
              </a:spcBef>
              <a:buNone/>
              <a:defRPr sz="4400" b="1" i="0" kern="1200">
                <a:solidFill>
                  <a:schemeClr val="tx1"/>
                </a:solidFill>
                <a:latin typeface="Songti TC" panose="02010600040101010101" pitchFamily="2" charset="-120"/>
                <a:ea typeface="Songti TC" panose="02010600040101010101" pitchFamily="2" charset="-120"/>
                <a:cs typeface="+mj-cs"/>
              </a:defRPr>
            </a:lvl1pPr>
          </a:lstStyle>
          <a:p>
            <a:pPr algn="ctr"/>
            <a:r>
              <a:rPr lang="en-US" altLang="zh-TW" sz="3600" b="0" dirty="0">
                <a:solidFill>
                  <a:srgbClr val="BAF8FF"/>
                </a:solidFill>
                <a:effectLst>
                  <a:glow rad="63500">
                    <a:schemeClr val="tx1">
                      <a:alpha val="20000"/>
                    </a:schemeClr>
                  </a:glow>
                </a:effectLst>
                <a:latin typeface="DIN Alternate Medium" panose="02020500000000000000" pitchFamily="18" charset="0"/>
                <a:ea typeface="微軟正黑體" panose="020B0604030504040204" pitchFamily="34" charset="-120"/>
              </a:rPr>
              <a:t>Summary</a:t>
            </a:r>
            <a:endParaRPr lang="zh-TW" altLang="en-US" sz="3600" b="0" dirty="0">
              <a:solidFill>
                <a:srgbClr val="BAF8FF"/>
              </a:solidFill>
              <a:effectLst>
                <a:glow rad="63500">
                  <a:schemeClr val="tx1">
                    <a:alpha val="20000"/>
                  </a:schemeClr>
                </a:glow>
              </a:effectLst>
              <a:latin typeface="DIN Alternate Medium" panose="02020500000000000000" pitchFamily="18" charset="0"/>
              <a:ea typeface="微軟正黑體" panose="020B0604030504040204" pitchFamily="34" charset="-120"/>
            </a:endParaRPr>
          </a:p>
        </p:txBody>
      </p:sp>
      <p:sp>
        <p:nvSpPr>
          <p:cNvPr id="29" name="Google Shape;772;p36">
            <a:extLst>
              <a:ext uri="{FF2B5EF4-FFF2-40B4-BE49-F238E27FC236}">
                <a16:creationId xmlns:a16="http://schemas.microsoft.com/office/drawing/2014/main" id="{C9147F07-1304-4A4C-8B36-02D5CEF3907A}"/>
              </a:ext>
            </a:extLst>
          </p:cNvPr>
          <p:cNvSpPr txBox="1">
            <a:spLocks/>
          </p:cNvSpPr>
          <p:nvPr/>
        </p:nvSpPr>
        <p:spPr>
          <a:xfrm>
            <a:off x="4833296" y="819632"/>
            <a:ext cx="2397584" cy="1025668"/>
          </a:xfrm>
          <a:prstGeom prst="rect">
            <a:avLst/>
          </a:prstGeom>
        </p:spPr>
        <p:txBody>
          <a:bodyPr spcFirstLastPara="1" vert="horz" wrap="square" lIns="91425" tIns="91425" rIns="91425" bIns="91425" rtlCol="0" anchor="t" anchorCtr="0">
            <a:noAutofit/>
          </a:bodyPr>
          <a:lstStyle>
            <a:lvl1pPr algn="l" defTabSz="914400" rtl="0" eaLnBrk="1" latinLnBrk="0" hangingPunct="1">
              <a:lnSpc>
                <a:spcPct val="90000"/>
              </a:lnSpc>
              <a:spcBef>
                <a:spcPct val="0"/>
              </a:spcBef>
              <a:buNone/>
              <a:defRPr sz="4400" b="1" i="0" kern="1200">
                <a:solidFill>
                  <a:schemeClr val="tx1"/>
                </a:solidFill>
                <a:latin typeface="Songti TC" panose="02010600040101010101" pitchFamily="2" charset="-120"/>
                <a:ea typeface="Songti TC" panose="02010600040101010101" pitchFamily="2" charset="-120"/>
                <a:cs typeface="+mj-cs"/>
              </a:defRPr>
            </a:lvl1pPr>
          </a:lstStyle>
          <a:p>
            <a:pPr algn="ctr"/>
            <a:r>
              <a:rPr lang="en-US" altLang="zh-TW" sz="3600" b="0" dirty="0">
                <a:solidFill>
                  <a:srgbClr val="BAF8FF"/>
                </a:solidFill>
                <a:effectLst>
                  <a:glow rad="63500">
                    <a:schemeClr val="tx1">
                      <a:alpha val="20000"/>
                    </a:schemeClr>
                  </a:glow>
                </a:effectLst>
                <a:latin typeface="DIN Alternate Medium" panose="02020500000000000000" pitchFamily="18" charset="0"/>
                <a:ea typeface="微軟正黑體" panose="020B0604030504040204" pitchFamily="34" charset="-120"/>
              </a:rPr>
              <a:t>Training</a:t>
            </a:r>
            <a:endParaRPr lang="zh-TW" altLang="en-US" sz="3600" b="0" dirty="0">
              <a:solidFill>
                <a:srgbClr val="BAF8FF"/>
              </a:solidFill>
              <a:effectLst>
                <a:glow rad="63500">
                  <a:schemeClr val="tx1">
                    <a:alpha val="20000"/>
                  </a:schemeClr>
                </a:glow>
              </a:effectLst>
              <a:latin typeface="DIN Alternate Medium" panose="02020500000000000000" pitchFamily="18" charset="0"/>
              <a:ea typeface="微軟正黑體" panose="020B0604030504040204" pitchFamily="34" charset="-120"/>
            </a:endParaRPr>
          </a:p>
        </p:txBody>
      </p:sp>
      <p:sp>
        <p:nvSpPr>
          <p:cNvPr id="30" name="Google Shape;772;p36">
            <a:extLst>
              <a:ext uri="{FF2B5EF4-FFF2-40B4-BE49-F238E27FC236}">
                <a16:creationId xmlns:a16="http://schemas.microsoft.com/office/drawing/2014/main" id="{75D1814F-7E2D-4F6C-B3D7-8EEABB7405A8}"/>
              </a:ext>
            </a:extLst>
          </p:cNvPr>
          <p:cNvSpPr txBox="1">
            <a:spLocks/>
          </p:cNvSpPr>
          <p:nvPr/>
        </p:nvSpPr>
        <p:spPr>
          <a:xfrm>
            <a:off x="8505242" y="819632"/>
            <a:ext cx="3148298" cy="1025668"/>
          </a:xfrm>
          <a:prstGeom prst="rect">
            <a:avLst/>
          </a:prstGeom>
        </p:spPr>
        <p:txBody>
          <a:bodyPr spcFirstLastPara="1" vert="horz" wrap="square" lIns="91425" tIns="91425" rIns="91425" bIns="91425" rtlCol="0" anchor="t" anchorCtr="0">
            <a:noAutofit/>
          </a:bodyPr>
          <a:lstStyle>
            <a:lvl1pPr algn="l" defTabSz="914400" rtl="0" eaLnBrk="1" latinLnBrk="0" hangingPunct="1">
              <a:lnSpc>
                <a:spcPct val="90000"/>
              </a:lnSpc>
              <a:spcBef>
                <a:spcPct val="0"/>
              </a:spcBef>
              <a:buNone/>
              <a:defRPr sz="4400" b="1" i="0" kern="1200">
                <a:solidFill>
                  <a:schemeClr val="tx1"/>
                </a:solidFill>
                <a:latin typeface="Songti TC" panose="02010600040101010101" pitchFamily="2" charset="-120"/>
                <a:ea typeface="Songti TC" panose="02010600040101010101" pitchFamily="2" charset="-120"/>
                <a:cs typeface="+mj-cs"/>
              </a:defRPr>
            </a:lvl1pPr>
          </a:lstStyle>
          <a:p>
            <a:pPr algn="ctr"/>
            <a:r>
              <a:rPr lang="en-US" altLang="zh-TW" sz="3600" b="0" dirty="0">
                <a:solidFill>
                  <a:srgbClr val="BAF8FF"/>
                </a:solidFill>
                <a:effectLst>
                  <a:glow rad="63500">
                    <a:schemeClr val="tx1">
                      <a:alpha val="20000"/>
                    </a:schemeClr>
                  </a:glow>
                </a:effectLst>
                <a:latin typeface="DIN Alternate Medium" panose="02020500000000000000" pitchFamily="18" charset="0"/>
                <a:ea typeface="微軟正黑體" panose="020B0604030504040204" pitchFamily="34" charset="-120"/>
              </a:rPr>
              <a:t>Application</a:t>
            </a:r>
            <a:endParaRPr lang="zh-TW" altLang="en-US" sz="3600" b="0" dirty="0">
              <a:solidFill>
                <a:srgbClr val="BAF8FF"/>
              </a:solidFill>
              <a:effectLst>
                <a:glow rad="63500">
                  <a:schemeClr val="tx1">
                    <a:alpha val="20000"/>
                  </a:schemeClr>
                </a:glow>
              </a:effectLst>
              <a:latin typeface="DIN Alternate Medium" panose="02020500000000000000" pitchFamily="18" charset="0"/>
              <a:ea typeface="微軟正黑體" panose="020B0604030504040204" pitchFamily="34" charset="-120"/>
            </a:endParaRPr>
          </a:p>
        </p:txBody>
      </p:sp>
      <p:sp>
        <p:nvSpPr>
          <p:cNvPr id="20" name="箭號: 向右 19">
            <a:extLst>
              <a:ext uri="{FF2B5EF4-FFF2-40B4-BE49-F238E27FC236}">
                <a16:creationId xmlns:a16="http://schemas.microsoft.com/office/drawing/2014/main" id="{9E318927-0830-471E-B89D-AE724B19DE09}"/>
              </a:ext>
            </a:extLst>
          </p:cNvPr>
          <p:cNvSpPr/>
          <p:nvPr/>
        </p:nvSpPr>
        <p:spPr>
          <a:xfrm>
            <a:off x="3537605" y="3549826"/>
            <a:ext cx="1002381" cy="428384"/>
          </a:xfrm>
          <a:prstGeom prst="rightArrow">
            <a:avLst/>
          </a:prstGeom>
          <a:solidFill>
            <a:srgbClr val="BA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思源黑體 TWHK Medium" panose="020B0600000000000000" pitchFamily="34" charset="-120"/>
              <a:ea typeface="思源黑體 TWHK Medium" panose="020B0600000000000000" pitchFamily="34" charset="-120"/>
            </a:endParaRPr>
          </a:p>
        </p:txBody>
      </p:sp>
      <p:sp>
        <p:nvSpPr>
          <p:cNvPr id="31" name="箭號: 向右 30">
            <a:extLst>
              <a:ext uri="{FF2B5EF4-FFF2-40B4-BE49-F238E27FC236}">
                <a16:creationId xmlns:a16="http://schemas.microsoft.com/office/drawing/2014/main" id="{7BAA1F1E-6A54-418D-A428-4362B636AAD3}"/>
              </a:ext>
            </a:extLst>
          </p:cNvPr>
          <p:cNvSpPr/>
          <p:nvPr/>
        </p:nvSpPr>
        <p:spPr>
          <a:xfrm>
            <a:off x="7569610" y="3549826"/>
            <a:ext cx="1002381" cy="428384"/>
          </a:xfrm>
          <a:prstGeom prst="rightArrow">
            <a:avLst/>
          </a:prstGeom>
          <a:solidFill>
            <a:srgbClr val="BA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思源黑體 TWHK Medium" panose="020B0600000000000000" pitchFamily="34" charset="-120"/>
              <a:ea typeface="思源黑體 TWHK Medium" panose="020B0600000000000000" pitchFamily="34" charset="-120"/>
            </a:endParaRPr>
          </a:p>
        </p:txBody>
      </p:sp>
      <p:sp>
        <p:nvSpPr>
          <p:cNvPr id="32" name="矩形 31">
            <a:extLst>
              <a:ext uri="{FF2B5EF4-FFF2-40B4-BE49-F238E27FC236}">
                <a16:creationId xmlns:a16="http://schemas.microsoft.com/office/drawing/2014/main" id="{55150CF1-E5D2-4307-99D7-17AF97911094}"/>
              </a:ext>
            </a:extLst>
          </p:cNvPr>
          <p:cNvSpPr/>
          <p:nvPr/>
        </p:nvSpPr>
        <p:spPr>
          <a:xfrm>
            <a:off x="-154332" y="-297501"/>
            <a:ext cx="3345788" cy="1015663"/>
          </a:xfrm>
          <a:prstGeom prst="rect">
            <a:avLst/>
          </a:prstGeom>
          <a:noFill/>
          <a:ln>
            <a:noFill/>
          </a:ln>
        </p:spPr>
        <p:txBody>
          <a:bodyPr spcFirstLastPara="1" wrap="square" lIns="91425" tIns="91425" rIns="91425" bIns="91425" anchor="t" anchorCtr="0">
            <a:noAutofit/>
          </a:bodyPr>
          <a:lstStyle/>
          <a:p>
            <a:pPr>
              <a:buClr>
                <a:srgbClr val="FFFFFF"/>
              </a:buClr>
              <a:buSzPts val="2400"/>
            </a:pPr>
            <a:r>
              <a:rPr lang="en-US" altLang="zh-TW" sz="600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rPr>
              <a:t>Outline</a:t>
            </a:r>
            <a:endParaRPr lang="zh-TW" altLang="en-US" sz="600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437492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群組 12">
            <a:extLst>
              <a:ext uri="{FF2B5EF4-FFF2-40B4-BE49-F238E27FC236}">
                <a16:creationId xmlns:a16="http://schemas.microsoft.com/office/drawing/2014/main" id="{5CBD2768-B8A5-4576-A82B-77AE94E4A3C6}"/>
              </a:ext>
            </a:extLst>
          </p:cNvPr>
          <p:cNvGrpSpPr/>
          <p:nvPr/>
        </p:nvGrpSpPr>
        <p:grpSpPr>
          <a:xfrm>
            <a:off x="1957091" y="1222778"/>
            <a:ext cx="6049526" cy="5055500"/>
            <a:chOff x="1590531" y="933255"/>
            <a:chExt cx="7296347" cy="5924746"/>
          </a:xfrm>
        </p:grpSpPr>
        <p:graphicFrame>
          <p:nvGraphicFramePr>
            <p:cNvPr id="4" name="Google Shape;134;p7"/>
            <p:cNvGraphicFramePr/>
            <p:nvPr>
              <p:extLst>
                <p:ext uri="{D42A27DB-BD31-4B8C-83A1-F6EECF244321}">
                  <p14:modId xmlns:p14="http://schemas.microsoft.com/office/powerpoint/2010/main" val="2336330905"/>
                </p:ext>
              </p:extLst>
            </p:nvPr>
          </p:nvGraphicFramePr>
          <p:xfrm>
            <a:off x="1590531" y="933255"/>
            <a:ext cx="7296347" cy="5924746"/>
          </p:xfrm>
          <a:graphic>
            <a:graphicData uri="http://schemas.openxmlformats.org/drawingml/2006/chart">
              <c:chart xmlns:c="http://schemas.openxmlformats.org/drawingml/2006/chart" xmlns:r="http://schemas.openxmlformats.org/officeDocument/2006/relationships" r:id="rId2"/>
            </a:graphicData>
          </a:graphic>
        </p:graphicFrame>
        <p:sp>
          <p:nvSpPr>
            <p:cNvPr id="2" name="矩形 1">
              <a:extLst>
                <a:ext uri="{FF2B5EF4-FFF2-40B4-BE49-F238E27FC236}">
                  <a16:creationId xmlns:a16="http://schemas.microsoft.com/office/drawing/2014/main" id="{5C99263B-5E1C-4070-8FA6-59E947786AA2}"/>
                </a:ext>
              </a:extLst>
            </p:cNvPr>
            <p:cNvSpPr/>
            <p:nvPr/>
          </p:nvSpPr>
          <p:spPr>
            <a:xfrm>
              <a:off x="3545526" y="1521518"/>
              <a:ext cx="711513" cy="2035253"/>
            </a:xfrm>
            <a:prstGeom prst="rect">
              <a:avLst/>
            </a:prstGeom>
            <a:solidFill>
              <a:srgbClr val="CAD2F6">
                <a:alpha val="50000"/>
              </a:srgbClr>
            </a:solidFill>
            <a:ln>
              <a:solidFill>
                <a:srgbClr val="3A3B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標題 1">
            <a:extLst>
              <a:ext uri="{FF2B5EF4-FFF2-40B4-BE49-F238E27FC236}">
                <a16:creationId xmlns:a16="http://schemas.microsoft.com/office/drawing/2014/main" id="{EF561D99-A440-4E69-A72C-2CABDAD368E3}"/>
              </a:ext>
            </a:extLst>
          </p:cNvPr>
          <p:cNvSpPr txBox="1">
            <a:spLocks/>
          </p:cNvSpPr>
          <p:nvPr/>
        </p:nvSpPr>
        <p:spPr>
          <a:xfrm>
            <a:off x="-165419" y="-362105"/>
            <a:ext cx="9063594"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cs typeface="+mj-cs"/>
              </a:defRPr>
            </a:lvl1pPr>
          </a:lstStyle>
          <a:p>
            <a:r>
              <a:rPr kumimoji="1" lang="en-US" altLang="zh-TW" sz="6000" b="0">
                <a:latin typeface="DIN Alternate Medium" panose="02020500000000000000" pitchFamily="18" charset="0"/>
                <a:ea typeface="思源黑體 TWHK Medium" panose="020B0600000000000000" pitchFamily="34" charset="-120"/>
              </a:rPr>
              <a:t>Data Source </a:t>
            </a:r>
            <a:r>
              <a:rPr kumimoji="1" lang="en-US" altLang="zh-TW" sz="3200" b="0">
                <a:latin typeface="DIN Alternate Medium" panose="02020500000000000000" pitchFamily="18" charset="0"/>
                <a:ea typeface="思源黑體 TWHK Medium" panose="020B0600000000000000" pitchFamily="34" charset="-120"/>
              </a:rPr>
              <a:t>- from kaggle</a:t>
            </a:r>
            <a:endParaRPr kumimoji="1" lang="zh-TW" altLang="en-US" sz="3200" b="0" dirty="0">
              <a:latin typeface="DIN Alternate Medium" panose="02020500000000000000" pitchFamily="18" charset="0"/>
              <a:ea typeface="思源黑體 TWHK Medium" panose="020B0600000000000000" pitchFamily="34" charset="-120"/>
            </a:endParaRPr>
          </a:p>
        </p:txBody>
      </p:sp>
      <p:graphicFrame>
        <p:nvGraphicFramePr>
          <p:cNvPr id="9" name="圖表 8">
            <a:extLst>
              <a:ext uri="{FF2B5EF4-FFF2-40B4-BE49-F238E27FC236}">
                <a16:creationId xmlns:a16="http://schemas.microsoft.com/office/drawing/2014/main" id="{96F812A8-1CA7-4239-B4D5-4219619080DC}"/>
              </a:ext>
            </a:extLst>
          </p:cNvPr>
          <p:cNvGraphicFramePr/>
          <p:nvPr>
            <p:extLst>
              <p:ext uri="{D42A27DB-BD31-4B8C-83A1-F6EECF244321}">
                <p14:modId xmlns:p14="http://schemas.microsoft.com/office/powerpoint/2010/main" val="2806616156"/>
              </p:ext>
            </p:extLst>
          </p:nvPr>
        </p:nvGraphicFramePr>
        <p:xfrm>
          <a:off x="9549260" y="1930399"/>
          <a:ext cx="2605883" cy="3612445"/>
        </p:xfrm>
        <a:graphic>
          <a:graphicData uri="http://schemas.openxmlformats.org/drawingml/2006/chart">
            <c:chart xmlns:c="http://schemas.openxmlformats.org/drawingml/2006/chart" xmlns:r="http://schemas.openxmlformats.org/officeDocument/2006/relationships" r:id="rId3"/>
          </a:graphicData>
        </a:graphic>
      </p:graphicFrame>
      <p:sp>
        <p:nvSpPr>
          <p:cNvPr id="6" name="語音泡泡: 圓角矩形 5">
            <a:extLst>
              <a:ext uri="{FF2B5EF4-FFF2-40B4-BE49-F238E27FC236}">
                <a16:creationId xmlns:a16="http://schemas.microsoft.com/office/drawing/2014/main" id="{9AD2C81B-4DD0-4286-B5A9-E1774FDAEC92}"/>
              </a:ext>
            </a:extLst>
          </p:cNvPr>
          <p:cNvSpPr/>
          <p:nvPr/>
        </p:nvSpPr>
        <p:spPr>
          <a:xfrm>
            <a:off x="1530907" y="857952"/>
            <a:ext cx="6901894" cy="5757338"/>
          </a:xfrm>
          <a:prstGeom prst="wedgeRoundRectCallout">
            <a:avLst>
              <a:gd name="adj1" fmla="val 80081"/>
              <a:gd name="adj2" fmla="val 699"/>
              <a:gd name="adj3" fmla="val 16667"/>
            </a:avLst>
          </a:prstGeom>
          <a:noFill/>
          <a:ln w="57150">
            <a:solidFill>
              <a:srgbClr val="FDBB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69241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字方塊 6">
            <a:extLst>
              <a:ext uri="{FF2B5EF4-FFF2-40B4-BE49-F238E27FC236}">
                <a16:creationId xmlns:a16="http://schemas.microsoft.com/office/drawing/2014/main" id="{AC06668A-98FE-D65E-6B74-6D4EC5F02152}"/>
              </a:ext>
            </a:extLst>
          </p:cNvPr>
          <p:cNvSpPr txBox="1"/>
          <p:nvPr/>
        </p:nvSpPr>
        <p:spPr>
          <a:xfrm>
            <a:off x="2366283" y="1307193"/>
            <a:ext cx="9060873" cy="5509200"/>
          </a:xfrm>
          <a:prstGeom prst="rect">
            <a:avLst/>
          </a:prstGeom>
          <a:noFill/>
        </p:spPr>
        <p:txBody>
          <a:bodyPr wrap="square" rtlCol="0">
            <a:spAutoFit/>
          </a:bodyPr>
          <a:lstStyle/>
          <a:p>
            <a:pPr indent="-285750">
              <a:buFont typeface="Arial" panose="020B0604020202020204" pitchFamily="34" charset="0"/>
              <a:buChar char="•"/>
            </a:pPr>
            <a:r>
              <a:rPr lang="en" altLang="zh-TW" sz="44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rPr>
              <a:t>rotation_range</a:t>
            </a:r>
            <a:r>
              <a:rPr lang="en-US" altLang="zh-TW" sz="44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rPr>
              <a:t>=15 ~ 30</a:t>
            </a:r>
            <a:endParaRPr lang="zh-TW" altLang="en-US" sz="44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r>
              <a:rPr lang="en" altLang="zh-TW" sz="44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rPr>
              <a:t>width_shift_range = 0.05~0.2</a:t>
            </a:r>
          </a:p>
          <a:p>
            <a:pPr indent="-285750">
              <a:buFont typeface="Arial" panose="020B0604020202020204" pitchFamily="34" charset="0"/>
              <a:buChar char="•"/>
            </a:pPr>
            <a:r>
              <a:rPr lang="en" altLang="zh-TW" sz="44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rPr>
              <a:t>height_shift_range = 0.05~0.2</a:t>
            </a:r>
          </a:p>
          <a:p>
            <a:pPr indent="-285750">
              <a:buFont typeface="Arial" panose="020B0604020202020204" pitchFamily="34" charset="0"/>
              <a:buChar char="•"/>
            </a:pPr>
            <a:r>
              <a:rPr lang="en-US" altLang="zh-TW" sz="44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rPr>
              <a:t>z</a:t>
            </a:r>
            <a:r>
              <a:rPr lang="en" altLang="zh-TW" sz="44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rPr>
              <a:t>oom_range  = 0.1 ~ 0.4</a:t>
            </a:r>
          </a:p>
          <a:p>
            <a:pPr indent="-285750">
              <a:buFont typeface="Arial" panose="020B0604020202020204" pitchFamily="34" charset="0"/>
              <a:buChar char="•"/>
            </a:pPr>
            <a:r>
              <a:rPr lang="en" altLang="zh-TW" sz="44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rPr>
              <a:t>horizontal_flip = false</a:t>
            </a:r>
          </a:p>
          <a:p>
            <a:pPr indent="-285750">
              <a:buFont typeface="Arial" panose="020B0604020202020204" pitchFamily="34" charset="0"/>
              <a:buChar char="•"/>
            </a:pPr>
            <a:endParaRPr lang="en" altLang="zh-TW" sz="44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endParaRPr lang="en-US" altLang="zh-TW" sz="4400" dirty="0">
              <a:solidFill>
                <a:srgbClr val="BAF8FF"/>
              </a:solidFill>
              <a:effectLst>
                <a:glow rad="63500">
                  <a:schemeClr val="bg1">
                    <a:alpha val="10000"/>
                  </a:schemeClr>
                </a:glow>
              </a:effectLst>
              <a:latin typeface="DIN Alternate Light" panose="02020500000000000000" pitchFamily="18" charset="0"/>
              <a:ea typeface="微軟正黑體" panose="020B0604030504040204" pitchFamily="34" charset="-120"/>
            </a:endParaRPr>
          </a:p>
          <a:p>
            <a:pPr marL="285750" indent="-285750">
              <a:buFont typeface="Arial" panose="020B0604020202020204" pitchFamily="34" charset="0"/>
              <a:buChar char="•"/>
            </a:pPr>
            <a:endParaRPr kumimoji="1" lang="zh-TW" altLang="en-US" sz="4400" dirty="0">
              <a:solidFill>
                <a:srgbClr val="BAF8FF"/>
              </a:solidFill>
              <a:latin typeface="DIN Alternate Light" panose="02020500000000000000" pitchFamily="18" charset="0"/>
              <a:ea typeface="微軟正黑體" panose="020B0604030504040204" pitchFamily="34" charset="-120"/>
            </a:endParaRPr>
          </a:p>
        </p:txBody>
      </p:sp>
      <p:sp>
        <p:nvSpPr>
          <p:cNvPr id="8" name="標題 1">
            <a:extLst>
              <a:ext uri="{FF2B5EF4-FFF2-40B4-BE49-F238E27FC236}">
                <a16:creationId xmlns:a16="http://schemas.microsoft.com/office/drawing/2014/main" id="{B81568D6-76F1-4CAC-B691-26D616D21DBB}"/>
              </a:ext>
            </a:extLst>
          </p:cNvPr>
          <p:cNvSpPr>
            <a:spLocks noGrp="1"/>
          </p:cNvSpPr>
          <p:nvPr>
            <p:ph type="title"/>
          </p:nvPr>
        </p:nvSpPr>
        <p:spPr>
          <a:xfrm>
            <a:off x="-172079" y="-373461"/>
            <a:ext cx="7886700" cy="1325563"/>
          </a:xfrm>
        </p:spPr>
        <p:txBody>
          <a:bodyPr>
            <a:normAutofit/>
          </a:bodyPr>
          <a:lstStyle/>
          <a:p>
            <a:r>
              <a:rPr kumimoji="1" lang="en-US" altLang="zh-TW" sz="6000" b="0" dirty="0">
                <a:solidFill>
                  <a:srgbClr val="BAF8FF"/>
                </a:solidFill>
                <a:latin typeface="DIN Alternate Medium" panose="02020500000000000000" pitchFamily="18" charset="0"/>
                <a:ea typeface="思源黑體 TWHK Medium" panose="020B0600000000000000" pitchFamily="34" charset="-120"/>
              </a:rPr>
              <a:t>Preprocessing</a:t>
            </a:r>
            <a:endParaRPr kumimoji="1" lang="zh-TW" altLang="en-US" sz="6000" b="0" dirty="0">
              <a:solidFill>
                <a:srgbClr val="BAF8FF"/>
              </a:solidFill>
              <a:latin typeface="DIN Alternate Medium"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34746041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4854396A-3EBC-5C57-3185-ACD4BBD181AF}"/>
              </a:ext>
            </a:extLst>
          </p:cNvPr>
          <p:cNvSpPr txBox="1"/>
          <p:nvPr/>
        </p:nvSpPr>
        <p:spPr>
          <a:xfrm>
            <a:off x="2666010" y="1042533"/>
            <a:ext cx="7612083" cy="8402300"/>
          </a:xfrm>
          <a:prstGeom prst="rect">
            <a:avLst/>
          </a:prstGeom>
          <a:noFill/>
        </p:spPr>
        <p:txBody>
          <a:bodyPr wrap="square" rtlCol="0">
            <a:spAutoFit/>
          </a:bodyPr>
          <a:lstStyle/>
          <a:p>
            <a:pPr indent="-285750">
              <a:buFont typeface="Arial" panose="020B0604020202020204" pitchFamily="34" charset="0"/>
              <a:buChar char="•"/>
            </a:pPr>
            <a:r>
              <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Weight</a:t>
            </a:r>
            <a:r>
              <a:rPr lang="zh-TW" altLang="en-US"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 </a:t>
            </a:r>
            <a:r>
              <a:rPr lang="en-US"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 </a:t>
            </a:r>
            <a:r>
              <a:rPr lang="en-US" altLang="zh-TW" sz="3600" dirty="0">
                <a:solidFill>
                  <a:srgbClr val="FB8181"/>
                </a:solidFill>
                <a:effectLst>
                  <a:glow rad="63500">
                    <a:schemeClr val="tx1">
                      <a:alpha val="10000"/>
                    </a:schemeClr>
                  </a:glow>
                </a:effectLst>
                <a:latin typeface="DIN Alternate Light" panose="02020500000000000000" pitchFamily="18" charset="0"/>
                <a:ea typeface="微軟正黑體" panose="020B0604030504040204" pitchFamily="34" charset="-120"/>
              </a:rPr>
              <a:t>{0:1, 1:2}</a:t>
            </a:r>
            <a:endParaRPr lang="en" altLang="zh-TW" sz="3600" dirty="0">
              <a:solidFill>
                <a:srgbClr val="FB8181"/>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r>
              <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Input_shape = 224~299</a:t>
            </a:r>
          </a:p>
          <a:p>
            <a:pPr indent="-285750">
              <a:buFont typeface="Arial" panose="020B0604020202020204" pitchFamily="34" charset="0"/>
              <a:buChar char="•"/>
            </a:pPr>
            <a:r>
              <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Epoch = 30~45</a:t>
            </a:r>
          </a:p>
          <a:p>
            <a:pPr indent="-285750">
              <a:buFont typeface="Arial" panose="020B0604020202020204" pitchFamily="34" charset="0"/>
              <a:buChar char="•"/>
            </a:pPr>
            <a:r>
              <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Batch size = 32~64</a:t>
            </a:r>
          </a:p>
          <a:p>
            <a:pPr indent="-285750">
              <a:buFont typeface="Arial" panose="020B0604020202020204" pitchFamily="34" charset="0"/>
              <a:buChar char="•"/>
            </a:pPr>
            <a:r>
              <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Model_monitor = </a:t>
            </a:r>
            <a:r>
              <a:rPr lang="en" altLang="zh-TW" sz="3600" dirty="0">
                <a:solidFill>
                  <a:srgbClr val="FB8181"/>
                </a:solidFill>
                <a:effectLst>
                  <a:glow rad="63500">
                    <a:schemeClr val="tx1">
                      <a:alpha val="10000"/>
                    </a:schemeClr>
                  </a:glow>
                </a:effectLst>
                <a:latin typeface="DIN Alternate Light" panose="02020500000000000000" pitchFamily="18" charset="0"/>
                <a:ea typeface="微軟正黑體" panose="020B0604030504040204" pitchFamily="34" charset="-120"/>
              </a:rPr>
              <a:t>accuracy</a:t>
            </a:r>
            <a:r>
              <a:rPr lang="zh-TW" altLang="en-US" sz="3600" dirty="0">
                <a:solidFill>
                  <a:srgbClr val="FDBBBB"/>
                </a:solidFill>
                <a:effectLst>
                  <a:glow rad="63500">
                    <a:schemeClr val="tx1">
                      <a:alpha val="10000"/>
                    </a:schemeClr>
                  </a:glow>
                </a:effectLst>
                <a:latin typeface="DIN Alternate Light" panose="02020500000000000000" pitchFamily="18" charset="0"/>
                <a:ea typeface="微軟正黑體" panose="020B0604030504040204" pitchFamily="34" charset="-120"/>
              </a:rPr>
              <a:t> </a:t>
            </a:r>
            <a:endParaRPr lang="en-US" altLang="zh-TW" sz="3600" dirty="0">
              <a:solidFill>
                <a:srgbClr val="FDBBBB"/>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r>
              <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EarlyStopping</a:t>
            </a:r>
            <a:endParaRPr lang="en-US"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a:p>
            <a:pPr marL="1371600" lvl="2" indent="-742950">
              <a:buFont typeface="Courier New" panose="02070309020205020404" pitchFamily="49" charset="0"/>
              <a:buChar char="o"/>
            </a:pPr>
            <a:r>
              <a:rPr lang="en-US"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monitor</a:t>
            </a:r>
            <a:r>
              <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 = loss</a:t>
            </a:r>
          </a:p>
          <a:p>
            <a:pPr indent="-285750">
              <a:buFont typeface="Arial" panose="020B0604020202020204" pitchFamily="34" charset="0"/>
              <a:buChar char="•"/>
            </a:pPr>
            <a:r>
              <a:rPr lang="en-US" altLang="zh-TW" sz="3600" dirty="0" err="1">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ReduceLROnPlateau</a:t>
            </a:r>
            <a:r>
              <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 </a:t>
            </a:r>
          </a:p>
          <a:p>
            <a:pPr marL="1200150" lvl="2" indent="-571500">
              <a:buFont typeface="Courier New" panose="02070309020205020404" pitchFamily="49" charset="0"/>
              <a:buChar char="o"/>
            </a:pPr>
            <a:r>
              <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factor = 0.2~0.3</a:t>
            </a:r>
          </a:p>
          <a:p>
            <a:pPr marL="1200150" lvl="2" indent="-571500">
              <a:buFont typeface="Courier New" panose="02070309020205020404" pitchFamily="49" charset="0"/>
              <a:buChar char="o"/>
            </a:pPr>
            <a:r>
              <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min_delta = 1e-3~1e-5</a:t>
            </a:r>
          </a:p>
          <a:p>
            <a:pPr indent="-285750">
              <a:buFont typeface="Arial" panose="020B0604020202020204" pitchFamily="34" charset="0"/>
              <a:buChar char="•"/>
            </a:pPr>
            <a:endPar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endPar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endParaRPr lang="en"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endParaRPr lang="en-US" altLang="zh-TW"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a:p>
            <a:pPr marL="285750" indent="-285750">
              <a:buFont typeface="Arial" panose="020B0604020202020204" pitchFamily="34" charset="0"/>
              <a:buChar char="•"/>
            </a:pPr>
            <a:endParaRPr kumimoji="1" lang="zh-TW" altLang="en-US" sz="36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p:txBody>
      </p:sp>
      <p:sp>
        <p:nvSpPr>
          <p:cNvPr id="5" name="標題 1">
            <a:extLst>
              <a:ext uri="{FF2B5EF4-FFF2-40B4-BE49-F238E27FC236}">
                <a16:creationId xmlns:a16="http://schemas.microsoft.com/office/drawing/2014/main" id="{6E63262D-D689-493E-9017-C2729B91A612}"/>
              </a:ext>
            </a:extLst>
          </p:cNvPr>
          <p:cNvSpPr txBox="1">
            <a:spLocks/>
          </p:cNvSpPr>
          <p:nvPr/>
        </p:nvSpPr>
        <p:spPr>
          <a:xfrm>
            <a:off x="-130628" y="-374393"/>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cs typeface="+mj-cs"/>
              </a:defRPr>
            </a:lvl1pPr>
          </a:lstStyle>
          <a:p>
            <a:pPr>
              <a:buClr>
                <a:schemeClr val="dk1"/>
              </a:buClr>
            </a:pPr>
            <a:r>
              <a:rPr lang="en-US" altLang="zh-TW" sz="6000" b="0" dirty="0">
                <a:effectLst>
                  <a:glow rad="63500">
                    <a:schemeClr val="tx1">
                      <a:alpha val="20000"/>
                    </a:schemeClr>
                  </a:glow>
                </a:effectLst>
                <a:latin typeface="DIN Alternate Medium" panose="02020500000000000000" pitchFamily="18" charset="0"/>
                <a:ea typeface="思源黑體 TWHK Medium" panose="020B0600000000000000" pitchFamily="34" charset="-120"/>
              </a:rPr>
              <a:t>Training Models</a:t>
            </a:r>
            <a:endParaRPr lang="zh-TW" altLang="en-US" sz="6000" b="0" dirty="0">
              <a:effectLst>
                <a:glow rad="63500">
                  <a:schemeClr val="tx1">
                    <a:alpha val="20000"/>
                  </a:schemeClr>
                </a:glow>
              </a:effectLst>
              <a:latin typeface="DIN Alternate Medium"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374144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1">
            <a:extLst>
              <a:ext uri="{FF2B5EF4-FFF2-40B4-BE49-F238E27FC236}">
                <a16:creationId xmlns:a16="http://schemas.microsoft.com/office/drawing/2014/main" id="{651950C8-BD7E-2196-81A4-0D097C483924}"/>
              </a:ext>
            </a:extLst>
          </p:cNvPr>
          <p:cNvSpPr>
            <a:spLocks noGrp="1"/>
          </p:cNvSpPr>
          <p:nvPr>
            <p:ph type="title"/>
          </p:nvPr>
        </p:nvSpPr>
        <p:spPr>
          <a:xfrm>
            <a:off x="-152400" y="-366513"/>
            <a:ext cx="7886700" cy="1325563"/>
          </a:xfrm>
        </p:spPr>
        <p:txBody>
          <a:bodyPr>
            <a:normAutofit/>
          </a:bodyPr>
          <a:lstStyle/>
          <a:p>
            <a:r>
              <a:rPr kumimoji="1" lang="en-US" altLang="zh-TW" sz="6000" b="0" dirty="0">
                <a:solidFill>
                  <a:srgbClr val="BAF8FF"/>
                </a:solidFill>
                <a:latin typeface="DIN Alternate Medium" panose="02020500000000000000" pitchFamily="18" charset="0"/>
                <a:ea typeface="思源黑體 TWHK Medium" panose="020B0600000000000000" pitchFamily="34" charset="-120"/>
              </a:rPr>
              <a:t>Criteria</a:t>
            </a:r>
            <a:endParaRPr kumimoji="1" lang="zh-TW" altLang="en-US" sz="6000" b="0" dirty="0">
              <a:solidFill>
                <a:srgbClr val="BAF8FF"/>
              </a:solidFill>
              <a:latin typeface="DIN Alternate Medium" panose="02020500000000000000" pitchFamily="18" charset="0"/>
              <a:ea typeface="思源黑體 TWHK Medium" panose="020B0600000000000000" pitchFamily="34" charset="-120"/>
            </a:endParaRPr>
          </a:p>
        </p:txBody>
      </p:sp>
      <p:sp>
        <p:nvSpPr>
          <p:cNvPr id="7" name="文字方塊 6">
            <a:extLst>
              <a:ext uri="{FF2B5EF4-FFF2-40B4-BE49-F238E27FC236}">
                <a16:creationId xmlns:a16="http://schemas.microsoft.com/office/drawing/2014/main" id="{0D51A95F-9582-246A-7CB7-CB83506DC5E6}"/>
              </a:ext>
            </a:extLst>
          </p:cNvPr>
          <p:cNvSpPr txBox="1"/>
          <p:nvPr/>
        </p:nvSpPr>
        <p:spPr>
          <a:xfrm>
            <a:off x="2811966" y="3976509"/>
            <a:ext cx="6869725" cy="1569660"/>
          </a:xfrm>
          <a:prstGeom prst="rect">
            <a:avLst/>
          </a:prstGeom>
          <a:noFill/>
        </p:spPr>
        <p:txBody>
          <a:bodyPr wrap="square" rtlCol="0">
            <a:spAutoFit/>
          </a:bodyPr>
          <a:lstStyle/>
          <a:p>
            <a:pPr indent="-457200">
              <a:buFont typeface="Arial" panose="020B0604020202020204" pitchFamily="34" charset="0"/>
              <a:buChar char="•"/>
            </a:pPr>
            <a:r>
              <a:rPr lang="en" altLang="zh-TW" sz="2400" dirty="0">
                <a:solidFill>
                  <a:srgbClr val="FB8181"/>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Accuracy = ( TP + TN )/( TP + FP + FN + TN )</a:t>
            </a:r>
          </a:p>
          <a:p>
            <a:pPr indent="-457200">
              <a:buFont typeface="Arial" panose="020B0604020202020204" pitchFamily="34" charset="0"/>
              <a:buChar char="•"/>
            </a:pPr>
            <a:r>
              <a:rPr lang="en"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Precision = TP / ( TP + FP )</a:t>
            </a:r>
            <a:r>
              <a:rPr lang="zh-TW" altLang="en"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 </a:t>
            </a:r>
            <a:endParaRPr lang="en-US"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endParaRPr>
          </a:p>
          <a:p>
            <a:pPr indent="-457200">
              <a:buFont typeface="Arial" panose="020B0604020202020204" pitchFamily="34" charset="0"/>
              <a:buChar char="•"/>
            </a:pPr>
            <a:r>
              <a:rPr lang="en"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Recall= TP / ( TP + FN)</a:t>
            </a:r>
            <a:r>
              <a:rPr lang="zh-TW" altLang="en"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 </a:t>
            </a:r>
            <a:endParaRPr lang="en-US"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endParaRPr>
          </a:p>
          <a:p>
            <a:pPr indent="-457200">
              <a:buFont typeface="Arial" panose="020B0604020202020204" pitchFamily="34" charset="0"/>
              <a:buChar char="•"/>
            </a:pPr>
            <a:r>
              <a:rPr lang="en"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F1 score = 2 / (Precision</a:t>
            </a:r>
            <a:r>
              <a:rPr lang="en" altLang="zh-TW" sz="2400" baseline="300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-1</a:t>
            </a:r>
            <a:r>
              <a:rPr lang="en"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 + Recall</a:t>
            </a:r>
            <a:r>
              <a:rPr lang="en" altLang="zh-TW" sz="2400" baseline="300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-1</a:t>
            </a:r>
            <a:r>
              <a:rPr lang="en" altLang="zh-TW"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a:t>
            </a:r>
            <a:endParaRPr lang="zh-TW" altLang="en-US" sz="24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endParaRPr>
          </a:p>
        </p:txBody>
      </p:sp>
      <p:graphicFrame>
        <p:nvGraphicFramePr>
          <p:cNvPr id="4" name="表格 7">
            <a:extLst>
              <a:ext uri="{FF2B5EF4-FFF2-40B4-BE49-F238E27FC236}">
                <a16:creationId xmlns:a16="http://schemas.microsoft.com/office/drawing/2014/main" id="{416EE212-A31E-4C2C-9028-8386AF35C23F}"/>
              </a:ext>
            </a:extLst>
          </p:cNvPr>
          <p:cNvGraphicFramePr>
            <a:graphicFrameLocks noGrp="1"/>
          </p:cNvGraphicFramePr>
          <p:nvPr>
            <p:extLst>
              <p:ext uri="{D42A27DB-BD31-4B8C-83A1-F6EECF244321}">
                <p14:modId xmlns:p14="http://schemas.microsoft.com/office/powerpoint/2010/main" val="3503654804"/>
              </p:ext>
            </p:extLst>
          </p:nvPr>
        </p:nvGraphicFramePr>
        <p:xfrm>
          <a:off x="5168006" y="1560642"/>
          <a:ext cx="2816770" cy="1961990"/>
        </p:xfrm>
        <a:graphic>
          <a:graphicData uri="http://schemas.openxmlformats.org/drawingml/2006/table">
            <a:tbl>
              <a:tblPr firstRow="1" bandRow="1">
                <a:tableStyleId>{5C22544A-7EE6-4342-B048-85BDC9FD1C3A}</a:tableStyleId>
              </a:tblPr>
              <a:tblGrid>
                <a:gridCol w="1408385">
                  <a:extLst>
                    <a:ext uri="{9D8B030D-6E8A-4147-A177-3AD203B41FA5}">
                      <a16:colId xmlns:a16="http://schemas.microsoft.com/office/drawing/2014/main" val="3432745117"/>
                    </a:ext>
                  </a:extLst>
                </a:gridCol>
                <a:gridCol w="1408385">
                  <a:extLst>
                    <a:ext uri="{9D8B030D-6E8A-4147-A177-3AD203B41FA5}">
                      <a16:colId xmlns:a16="http://schemas.microsoft.com/office/drawing/2014/main" val="3818400810"/>
                    </a:ext>
                  </a:extLst>
                </a:gridCol>
              </a:tblGrid>
              <a:tr h="980995">
                <a:tc>
                  <a:txBody>
                    <a:bodyPr/>
                    <a:lstStyle/>
                    <a:p>
                      <a:pPr algn="ctr"/>
                      <a:r>
                        <a:rPr lang="en-US" sz="4700" b="0" dirty="0">
                          <a:solidFill>
                            <a:srgbClr val="FB8181"/>
                          </a:solidFill>
                          <a:latin typeface="+mn-lt"/>
                        </a:rPr>
                        <a:t>TP</a:t>
                      </a:r>
                    </a:p>
                  </a:txBody>
                  <a:tcPr marL="241889" marR="241889" marT="120945" marB="120945" anchor="ctr">
                    <a:noFill/>
                  </a:tcPr>
                </a:tc>
                <a:tc>
                  <a:txBody>
                    <a:bodyPr/>
                    <a:lstStyle/>
                    <a:p>
                      <a:pPr algn="ctr"/>
                      <a:r>
                        <a:rPr lang="en-US" sz="4700" b="0" dirty="0">
                          <a:solidFill>
                            <a:srgbClr val="FB8181"/>
                          </a:solidFill>
                          <a:latin typeface="+mn-lt"/>
                        </a:rPr>
                        <a:t>FP</a:t>
                      </a:r>
                    </a:p>
                  </a:txBody>
                  <a:tcPr marL="241889" marR="241889" marT="120945" marB="120945" anchor="ctr">
                    <a:noFill/>
                  </a:tcPr>
                </a:tc>
                <a:extLst>
                  <a:ext uri="{0D108BD9-81ED-4DB2-BD59-A6C34878D82A}">
                    <a16:rowId xmlns:a16="http://schemas.microsoft.com/office/drawing/2014/main" val="1106036281"/>
                  </a:ext>
                </a:extLst>
              </a:tr>
              <a:tr h="980995">
                <a:tc>
                  <a:txBody>
                    <a:bodyPr/>
                    <a:lstStyle/>
                    <a:p>
                      <a:pPr algn="ctr"/>
                      <a:r>
                        <a:rPr lang="en-US" sz="4700" dirty="0">
                          <a:solidFill>
                            <a:srgbClr val="FB8181"/>
                          </a:solidFill>
                          <a:latin typeface="+mn-lt"/>
                        </a:rPr>
                        <a:t>FN</a:t>
                      </a:r>
                    </a:p>
                  </a:txBody>
                  <a:tcPr marL="241889" marR="241889" marT="120945" marB="120945" anchor="ctr">
                    <a:noFill/>
                  </a:tcPr>
                </a:tc>
                <a:tc>
                  <a:txBody>
                    <a:bodyPr/>
                    <a:lstStyle/>
                    <a:p>
                      <a:pPr algn="ctr"/>
                      <a:r>
                        <a:rPr lang="en-US" sz="4700" dirty="0">
                          <a:solidFill>
                            <a:srgbClr val="FB8181"/>
                          </a:solidFill>
                          <a:latin typeface="+mn-lt"/>
                        </a:rPr>
                        <a:t>TN</a:t>
                      </a:r>
                    </a:p>
                  </a:txBody>
                  <a:tcPr marL="241889" marR="241889" marT="120945" marB="120945" anchor="ctr">
                    <a:noFill/>
                  </a:tcPr>
                </a:tc>
                <a:extLst>
                  <a:ext uri="{0D108BD9-81ED-4DB2-BD59-A6C34878D82A}">
                    <a16:rowId xmlns:a16="http://schemas.microsoft.com/office/drawing/2014/main" val="4128534762"/>
                  </a:ext>
                </a:extLst>
              </a:tr>
            </a:tbl>
          </a:graphicData>
        </a:graphic>
      </p:graphicFrame>
      <p:sp>
        <p:nvSpPr>
          <p:cNvPr id="10" name="文字方塊 9">
            <a:extLst>
              <a:ext uri="{FF2B5EF4-FFF2-40B4-BE49-F238E27FC236}">
                <a16:creationId xmlns:a16="http://schemas.microsoft.com/office/drawing/2014/main" id="{4B9DC300-23BE-42E0-B6E2-299875C25041}"/>
              </a:ext>
            </a:extLst>
          </p:cNvPr>
          <p:cNvSpPr txBox="1"/>
          <p:nvPr/>
        </p:nvSpPr>
        <p:spPr>
          <a:xfrm>
            <a:off x="5449659" y="1191310"/>
            <a:ext cx="829409" cy="369332"/>
          </a:xfrm>
          <a:prstGeom prst="rect">
            <a:avLst/>
          </a:prstGeom>
          <a:noFill/>
        </p:spPr>
        <p:txBody>
          <a:bodyPr wrap="square">
            <a:spAutoFit/>
          </a:bodyPr>
          <a:lstStyle/>
          <a:p>
            <a:pPr algn="ctr"/>
            <a:r>
              <a:rPr lang="en-US" altLang="zh-TW" sz="18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True</a:t>
            </a:r>
            <a:endParaRPr lang="en-US" dirty="0">
              <a:latin typeface="DIN Alternate Light" panose="02020500000000000000" pitchFamily="18" charset="0"/>
            </a:endParaRPr>
          </a:p>
        </p:txBody>
      </p:sp>
      <p:sp>
        <p:nvSpPr>
          <p:cNvPr id="11" name="文字方塊 10">
            <a:extLst>
              <a:ext uri="{FF2B5EF4-FFF2-40B4-BE49-F238E27FC236}">
                <a16:creationId xmlns:a16="http://schemas.microsoft.com/office/drawing/2014/main" id="{CB2B01BA-697C-4636-9213-BAFF0705274A}"/>
              </a:ext>
            </a:extLst>
          </p:cNvPr>
          <p:cNvSpPr txBox="1"/>
          <p:nvPr/>
        </p:nvSpPr>
        <p:spPr>
          <a:xfrm>
            <a:off x="4338597" y="1912267"/>
            <a:ext cx="829409" cy="369332"/>
          </a:xfrm>
          <a:prstGeom prst="rect">
            <a:avLst/>
          </a:prstGeom>
          <a:noFill/>
        </p:spPr>
        <p:txBody>
          <a:bodyPr wrap="square">
            <a:spAutoFit/>
          </a:bodyPr>
          <a:lstStyle/>
          <a:p>
            <a:pPr algn="ctr"/>
            <a:r>
              <a:rPr lang="en-US" altLang="zh-TW" sz="18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True</a:t>
            </a:r>
            <a:endParaRPr lang="en-US" dirty="0">
              <a:latin typeface="DIN Alternate Light" panose="02020500000000000000" pitchFamily="18" charset="0"/>
            </a:endParaRPr>
          </a:p>
        </p:txBody>
      </p:sp>
      <p:sp>
        <p:nvSpPr>
          <p:cNvPr id="12" name="文字方塊 11">
            <a:extLst>
              <a:ext uri="{FF2B5EF4-FFF2-40B4-BE49-F238E27FC236}">
                <a16:creationId xmlns:a16="http://schemas.microsoft.com/office/drawing/2014/main" id="{A84E839B-0E45-4181-A2C1-4BFBE53E46BD}"/>
              </a:ext>
            </a:extLst>
          </p:cNvPr>
          <p:cNvSpPr txBox="1"/>
          <p:nvPr/>
        </p:nvSpPr>
        <p:spPr>
          <a:xfrm>
            <a:off x="4338597" y="2789149"/>
            <a:ext cx="829409" cy="369332"/>
          </a:xfrm>
          <a:prstGeom prst="rect">
            <a:avLst/>
          </a:prstGeom>
          <a:noFill/>
        </p:spPr>
        <p:txBody>
          <a:bodyPr wrap="square">
            <a:spAutoFit/>
          </a:bodyPr>
          <a:lstStyle/>
          <a:p>
            <a:pPr algn="ctr"/>
            <a:r>
              <a:rPr lang="en-US" altLang="zh-TW" sz="18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False</a:t>
            </a:r>
            <a:endParaRPr lang="en-US" dirty="0">
              <a:latin typeface="DIN Alternate Light" panose="02020500000000000000" pitchFamily="18" charset="0"/>
            </a:endParaRPr>
          </a:p>
        </p:txBody>
      </p:sp>
      <p:sp>
        <p:nvSpPr>
          <p:cNvPr id="13" name="文字方塊 12">
            <a:extLst>
              <a:ext uri="{FF2B5EF4-FFF2-40B4-BE49-F238E27FC236}">
                <a16:creationId xmlns:a16="http://schemas.microsoft.com/office/drawing/2014/main" id="{089984AB-833D-46CC-B164-03D14D8C38CB}"/>
              </a:ext>
            </a:extLst>
          </p:cNvPr>
          <p:cNvSpPr txBox="1"/>
          <p:nvPr/>
        </p:nvSpPr>
        <p:spPr>
          <a:xfrm>
            <a:off x="6897459" y="1191310"/>
            <a:ext cx="829409" cy="369332"/>
          </a:xfrm>
          <a:prstGeom prst="rect">
            <a:avLst/>
          </a:prstGeom>
          <a:noFill/>
        </p:spPr>
        <p:txBody>
          <a:bodyPr wrap="square">
            <a:spAutoFit/>
          </a:bodyPr>
          <a:lstStyle/>
          <a:p>
            <a:pPr algn="ctr"/>
            <a:r>
              <a:rPr lang="en-US" altLang="zh-TW" sz="1800" dirty="0">
                <a:solidFill>
                  <a:srgbClr val="BAF8FF"/>
                </a:solidFill>
                <a:effectLst>
                  <a:glow rad="63500">
                    <a:schemeClr val="tx1">
                      <a:alpha val="10000"/>
                    </a:schemeClr>
                  </a:glow>
                </a:effectLst>
                <a:latin typeface="DIN Alternate Light" panose="02020500000000000000" pitchFamily="18" charset="0"/>
                <a:ea typeface="思源黑體 TWHK Medium" panose="020B0600000000000000" pitchFamily="34" charset="-120"/>
                <a:cs typeface="Arial"/>
              </a:rPr>
              <a:t>False</a:t>
            </a:r>
            <a:endParaRPr lang="en-US" dirty="0">
              <a:latin typeface="DIN Alternate Light" panose="02020500000000000000" pitchFamily="18" charset="0"/>
            </a:endParaRPr>
          </a:p>
        </p:txBody>
      </p:sp>
      <p:sp>
        <p:nvSpPr>
          <p:cNvPr id="14" name="文字方塊 13">
            <a:extLst>
              <a:ext uri="{FF2B5EF4-FFF2-40B4-BE49-F238E27FC236}">
                <a16:creationId xmlns:a16="http://schemas.microsoft.com/office/drawing/2014/main" id="{E23ADE8A-D622-47C3-BBB0-9CCC8564DE72}"/>
              </a:ext>
            </a:extLst>
          </p:cNvPr>
          <p:cNvSpPr txBox="1"/>
          <p:nvPr/>
        </p:nvSpPr>
        <p:spPr>
          <a:xfrm rot="16200000">
            <a:off x="3324553" y="2322980"/>
            <a:ext cx="1459822" cy="369332"/>
          </a:xfrm>
          <a:prstGeom prst="rect">
            <a:avLst/>
          </a:prstGeom>
          <a:noFill/>
          <a:ln>
            <a:solidFill>
              <a:srgbClr val="BAF8FF"/>
            </a:solidFill>
          </a:ln>
        </p:spPr>
        <p:txBody>
          <a:bodyPr wrap="square">
            <a:spAutoFit/>
          </a:bodyPr>
          <a:lstStyle/>
          <a:p>
            <a:pPr algn="ctr"/>
            <a:r>
              <a:rPr lang="en-US" dirty="0">
                <a:solidFill>
                  <a:srgbClr val="BAF8FF"/>
                </a:solidFill>
                <a:latin typeface="DIN Alternate Light" panose="02020500000000000000" pitchFamily="18" charset="0"/>
              </a:rPr>
              <a:t>Prediction</a:t>
            </a:r>
          </a:p>
        </p:txBody>
      </p:sp>
      <p:sp>
        <p:nvSpPr>
          <p:cNvPr id="15" name="文字方塊 14">
            <a:extLst>
              <a:ext uri="{FF2B5EF4-FFF2-40B4-BE49-F238E27FC236}">
                <a16:creationId xmlns:a16="http://schemas.microsoft.com/office/drawing/2014/main" id="{94E8EBCC-561F-42E2-87B0-3824BFEC17C9}"/>
              </a:ext>
            </a:extLst>
          </p:cNvPr>
          <p:cNvSpPr txBox="1"/>
          <p:nvPr/>
        </p:nvSpPr>
        <p:spPr>
          <a:xfrm>
            <a:off x="6279068" y="791087"/>
            <a:ext cx="861946" cy="369332"/>
          </a:xfrm>
          <a:prstGeom prst="rect">
            <a:avLst/>
          </a:prstGeom>
          <a:noFill/>
          <a:ln>
            <a:solidFill>
              <a:srgbClr val="BAF8FF"/>
            </a:solidFill>
          </a:ln>
        </p:spPr>
        <p:txBody>
          <a:bodyPr wrap="square">
            <a:spAutoFit/>
          </a:bodyPr>
          <a:lstStyle/>
          <a:p>
            <a:pPr algn="ctr"/>
            <a:r>
              <a:rPr lang="en-US" dirty="0">
                <a:solidFill>
                  <a:srgbClr val="BAF8FF"/>
                </a:solidFill>
                <a:latin typeface="DIN Alternate Light" panose="02020500000000000000" pitchFamily="18" charset="0"/>
              </a:rPr>
              <a:t>Actual</a:t>
            </a:r>
          </a:p>
        </p:txBody>
      </p:sp>
    </p:spTree>
    <p:extLst>
      <p:ext uri="{BB962C8B-B14F-4D97-AF65-F5344CB8AC3E}">
        <p14:creationId xmlns:p14="http://schemas.microsoft.com/office/powerpoint/2010/main" val="33181343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a:extLst>
              <a:ext uri="{FF2B5EF4-FFF2-40B4-BE49-F238E27FC236}">
                <a16:creationId xmlns:a16="http://schemas.microsoft.com/office/drawing/2014/main" id="{1497AE32-D737-3FE6-5CFB-0F8893BA2939}"/>
              </a:ext>
            </a:extLst>
          </p:cNvPr>
          <p:cNvPicPr>
            <a:picLocks noGrp="1" noChangeAspect="1"/>
          </p:cNvPicPr>
          <p:nvPr>
            <p:ph idx="1"/>
          </p:nvPr>
        </p:nvPicPr>
        <p:blipFill>
          <a:blip r:embed="rId3"/>
          <a:stretch>
            <a:fillRect/>
          </a:stretch>
        </p:blipFill>
        <p:spPr>
          <a:xfrm>
            <a:off x="548808" y="3871581"/>
            <a:ext cx="3391343" cy="2260895"/>
          </a:xfrm>
        </p:spPr>
      </p:pic>
      <p:sp>
        <p:nvSpPr>
          <p:cNvPr id="13" name="文字方塊 12">
            <a:extLst>
              <a:ext uri="{FF2B5EF4-FFF2-40B4-BE49-F238E27FC236}">
                <a16:creationId xmlns:a16="http://schemas.microsoft.com/office/drawing/2014/main" id="{C4CDE7C5-221E-4371-1EEA-6DF38075952E}"/>
              </a:ext>
            </a:extLst>
          </p:cNvPr>
          <p:cNvSpPr txBox="1"/>
          <p:nvPr/>
        </p:nvSpPr>
        <p:spPr>
          <a:xfrm>
            <a:off x="953261" y="6081424"/>
            <a:ext cx="2144816" cy="369332"/>
          </a:xfrm>
          <a:prstGeom prst="rect">
            <a:avLst/>
          </a:prstGeom>
          <a:noFill/>
        </p:spPr>
        <p:txBody>
          <a:bodyPr wrap="square">
            <a:spAutoFit/>
          </a:bodyPr>
          <a:lstStyle/>
          <a:p>
            <a:pPr algn="ctr"/>
            <a:r>
              <a:rPr lang="en-US" altLang="zh-TW"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ResNet152V2</a:t>
            </a:r>
            <a:endParaRPr lang="zh-TW" altLang="en-US"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p:txBody>
      </p:sp>
      <p:grpSp>
        <p:nvGrpSpPr>
          <p:cNvPr id="19" name="群組 18">
            <a:extLst>
              <a:ext uri="{FF2B5EF4-FFF2-40B4-BE49-F238E27FC236}">
                <a16:creationId xmlns:a16="http://schemas.microsoft.com/office/drawing/2014/main" id="{6F90E333-0172-EBF9-A895-0B7E61E03F9E}"/>
              </a:ext>
            </a:extLst>
          </p:cNvPr>
          <p:cNvGrpSpPr/>
          <p:nvPr/>
        </p:nvGrpSpPr>
        <p:grpSpPr>
          <a:xfrm>
            <a:off x="4358742" y="911858"/>
            <a:ext cx="3466960" cy="2886419"/>
            <a:chOff x="4572000" y="0"/>
            <a:chExt cx="4600205" cy="3404449"/>
          </a:xfrm>
        </p:grpSpPr>
        <p:pic>
          <p:nvPicPr>
            <p:cNvPr id="7" name="圖片 6">
              <a:extLst>
                <a:ext uri="{FF2B5EF4-FFF2-40B4-BE49-F238E27FC236}">
                  <a16:creationId xmlns:a16="http://schemas.microsoft.com/office/drawing/2014/main" id="{FCAC9BB0-0BD9-2422-CB5F-3348511590CE}"/>
                </a:ext>
              </a:extLst>
            </p:cNvPr>
            <p:cNvPicPr>
              <a:picLocks noChangeAspect="1"/>
            </p:cNvPicPr>
            <p:nvPr/>
          </p:nvPicPr>
          <p:blipFill>
            <a:blip r:embed="rId4"/>
            <a:stretch>
              <a:fillRect/>
            </a:stretch>
          </p:blipFill>
          <p:spPr>
            <a:xfrm>
              <a:off x="4572000" y="0"/>
              <a:ext cx="4600205" cy="2968831"/>
            </a:xfrm>
            <a:prstGeom prst="rect">
              <a:avLst/>
            </a:prstGeom>
          </p:spPr>
        </p:pic>
        <p:sp>
          <p:nvSpPr>
            <p:cNvPr id="14" name="文字方塊 13">
              <a:extLst>
                <a:ext uri="{FF2B5EF4-FFF2-40B4-BE49-F238E27FC236}">
                  <a16:creationId xmlns:a16="http://schemas.microsoft.com/office/drawing/2014/main" id="{742D0779-61F8-0574-6E60-D9E51A8511E5}"/>
                </a:ext>
              </a:extLst>
            </p:cNvPr>
            <p:cNvSpPr txBox="1"/>
            <p:nvPr/>
          </p:nvSpPr>
          <p:spPr>
            <a:xfrm>
              <a:off x="6291777" y="2968832"/>
              <a:ext cx="1903054" cy="435617"/>
            </a:xfrm>
            <a:prstGeom prst="rect">
              <a:avLst/>
            </a:prstGeom>
            <a:noFill/>
          </p:spPr>
          <p:txBody>
            <a:bodyPr wrap="square">
              <a:spAutoFit/>
            </a:bodyPr>
            <a:lstStyle/>
            <a:p>
              <a:pPr algn="ctr"/>
              <a:r>
                <a:rPr lang="en-US" altLang="zh-TW"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ResNet50</a:t>
              </a:r>
              <a:endParaRPr lang="zh-TW" altLang="en-US"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p:txBody>
        </p:sp>
      </p:grpSp>
      <p:grpSp>
        <p:nvGrpSpPr>
          <p:cNvPr id="20" name="群組 19">
            <a:extLst>
              <a:ext uri="{FF2B5EF4-FFF2-40B4-BE49-F238E27FC236}">
                <a16:creationId xmlns:a16="http://schemas.microsoft.com/office/drawing/2014/main" id="{4D05105D-7448-95E5-A750-78D694DD3592}"/>
              </a:ext>
            </a:extLst>
          </p:cNvPr>
          <p:cNvGrpSpPr/>
          <p:nvPr/>
        </p:nvGrpSpPr>
        <p:grpSpPr>
          <a:xfrm>
            <a:off x="336854" y="911858"/>
            <a:ext cx="3851261" cy="2886419"/>
            <a:chOff x="67966" y="41353"/>
            <a:chExt cx="4391217" cy="3357027"/>
          </a:xfrm>
        </p:grpSpPr>
        <p:pic>
          <p:nvPicPr>
            <p:cNvPr id="9" name="圖片 8">
              <a:extLst>
                <a:ext uri="{FF2B5EF4-FFF2-40B4-BE49-F238E27FC236}">
                  <a16:creationId xmlns:a16="http://schemas.microsoft.com/office/drawing/2014/main" id="{E9999934-7FF4-C98C-319B-4157E2206706}"/>
                </a:ext>
              </a:extLst>
            </p:cNvPr>
            <p:cNvPicPr>
              <a:picLocks noChangeAspect="1"/>
            </p:cNvPicPr>
            <p:nvPr/>
          </p:nvPicPr>
          <p:blipFill>
            <a:blip r:embed="rId5"/>
            <a:stretch>
              <a:fillRect/>
            </a:stretch>
          </p:blipFill>
          <p:spPr>
            <a:xfrm>
              <a:off x="67966" y="41353"/>
              <a:ext cx="4391217" cy="2927478"/>
            </a:xfrm>
            <a:prstGeom prst="rect">
              <a:avLst/>
            </a:prstGeom>
          </p:spPr>
        </p:pic>
        <p:sp>
          <p:nvSpPr>
            <p:cNvPr id="15" name="文字方塊 14">
              <a:extLst>
                <a:ext uri="{FF2B5EF4-FFF2-40B4-BE49-F238E27FC236}">
                  <a16:creationId xmlns:a16="http://schemas.microsoft.com/office/drawing/2014/main" id="{905EE5EB-7FFF-57C7-B7FE-D01B6A7F87BD}"/>
                </a:ext>
              </a:extLst>
            </p:cNvPr>
            <p:cNvSpPr txBox="1"/>
            <p:nvPr/>
          </p:nvSpPr>
          <p:spPr>
            <a:xfrm>
              <a:off x="1236926" y="2968831"/>
              <a:ext cx="1979394" cy="429549"/>
            </a:xfrm>
            <a:prstGeom prst="rect">
              <a:avLst/>
            </a:prstGeom>
            <a:noFill/>
          </p:spPr>
          <p:txBody>
            <a:bodyPr wrap="square">
              <a:spAutoFit/>
            </a:bodyPr>
            <a:lstStyle/>
            <a:p>
              <a:pPr algn="ctr"/>
              <a:r>
                <a:rPr lang="en-US" altLang="zh-TW" dirty="0" err="1">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Mobilenet</a:t>
              </a:r>
              <a:endParaRPr lang="zh-TW" altLang="en-US"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p:txBody>
        </p:sp>
      </p:grpSp>
      <p:pic>
        <p:nvPicPr>
          <p:cNvPr id="11" name="圖片 10">
            <a:extLst>
              <a:ext uri="{FF2B5EF4-FFF2-40B4-BE49-F238E27FC236}">
                <a16:creationId xmlns:a16="http://schemas.microsoft.com/office/drawing/2014/main" id="{DC1CE1A0-CD61-1656-AA72-A76BA426BE0A}"/>
              </a:ext>
            </a:extLst>
          </p:cNvPr>
          <p:cNvPicPr>
            <a:picLocks noChangeAspect="1"/>
          </p:cNvPicPr>
          <p:nvPr/>
        </p:nvPicPr>
        <p:blipFill>
          <a:blip r:embed="rId6"/>
          <a:stretch>
            <a:fillRect/>
          </a:stretch>
        </p:blipFill>
        <p:spPr>
          <a:xfrm>
            <a:off x="4358742" y="3871582"/>
            <a:ext cx="3527958" cy="2260894"/>
          </a:xfrm>
          <a:prstGeom prst="rect">
            <a:avLst/>
          </a:prstGeom>
        </p:spPr>
      </p:pic>
      <p:sp>
        <p:nvSpPr>
          <p:cNvPr id="17" name="文字方塊 16">
            <a:extLst>
              <a:ext uri="{FF2B5EF4-FFF2-40B4-BE49-F238E27FC236}">
                <a16:creationId xmlns:a16="http://schemas.microsoft.com/office/drawing/2014/main" id="{A09075FC-9690-D519-5738-9FC529478A88}"/>
              </a:ext>
            </a:extLst>
          </p:cNvPr>
          <p:cNvSpPr txBox="1"/>
          <p:nvPr/>
        </p:nvSpPr>
        <p:spPr>
          <a:xfrm>
            <a:off x="5263573" y="6087103"/>
            <a:ext cx="2030485" cy="369332"/>
          </a:xfrm>
          <a:prstGeom prst="rect">
            <a:avLst/>
          </a:prstGeom>
          <a:noFill/>
        </p:spPr>
        <p:txBody>
          <a:bodyPr wrap="square">
            <a:spAutoFit/>
          </a:bodyPr>
          <a:lstStyle/>
          <a:p>
            <a:pPr algn="ctr"/>
            <a:r>
              <a:rPr lang="en-US" altLang="zh-TW"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Self-build CNN</a:t>
            </a:r>
            <a:endParaRPr lang="zh-TW" altLang="en-US" dirty="0">
              <a:effectLst>
                <a:glow rad="63500">
                  <a:schemeClr val="tx1">
                    <a:alpha val="10000"/>
                  </a:schemeClr>
                </a:glow>
              </a:effectLst>
              <a:latin typeface="DIN Alternate Light" panose="02020500000000000000" pitchFamily="18" charset="0"/>
              <a:ea typeface="微軟正黑體" panose="020B0604030504040204" pitchFamily="34" charset="-120"/>
            </a:endParaRPr>
          </a:p>
        </p:txBody>
      </p:sp>
      <p:grpSp>
        <p:nvGrpSpPr>
          <p:cNvPr id="16" name="群組 15">
            <a:extLst>
              <a:ext uri="{FF2B5EF4-FFF2-40B4-BE49-F238E27FC236}">
                <a16:creationId xmlns:a16="http://schemas.microsoft.com/office/drawing/2014/main" id="{DC7D29F5-F7B5-E5FE-660F-B08EE0CAAF7F}"/>
              </a:ext>
            </a:extLst>
          </p:cNvPr>
          <p:cNvGrpSpPr/>
          <p:nvPr/>
        </p:nvGrpSpPr>
        <p:grpSpPr>
          <a:xfrm>
            <a:off x="7996329" y="2031783"/>
            <a:ext cx="3894088" cy="2996169"/>
            <a:chOff x="5634092" y="3976355"/>
            <a:chExt cx="2819623" cy="2080588"/>
          </a:xfrm>
        </p:grpSpPr>
        <p:pic>
          <p:nvPicPr>
            <p:cNvPr id="18" name="圖片 17">
              <a:extLst>
                <a:ext uri="{FF2B5EF4-FFF2-40B4-BE49-F238E27FC236}">
                  <a16:creationId xmlns:a16="http://schemas.microsoft.com/office/drawing/2014/main" id="{65AD2897-A8B1-B6BA-7CD3-6EACF7CF4FC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634092" y="3976355"/>
              <a:ext cx="2819623" cy="1802745"/>
            </a:xfrm>
            <a:prstGeom prst="rect">
              <a:avLst/>
            </a:prstGeom>
          </p:spPr>
        </p:pic>
        <p:sp>
          <p:nvSpPr>
            <p:cNvPr id="22" name="矩形 21">
              <a:extLst>
                <a:ext uri="{FF2B5EF4-FFF2-40B4-BE49-F238E27FC236}">
                  <a16:creationId xmlns:a16="http://schemas.microsoft.com/office/drawing/2014/main" id="{929B98C3-5A0F-B772-F287-1C7D23642B2A}"/>
                </a:ext>
              </a:extLst>
            </p:cNvPr>
            <p:cNvSpPr/>
            <p:nvPr/>
          </p:nvSpPr>
          <p:spPr>
            <a:xfrm>
              <a:off x="6541003" y="5779100"/>
              <a:ext cx="1052987" cy="277843"/>
            </a:xfrm>
            <a:prstGeom prst="rect">
              <a:avLst/>
            </a:prstGeom>
          </p:spPr>
          <p:txBody>
            <a:bodyPr wrap="none">
              <a:spAutoFit/>
            </a:bodyPr>
            <a:lstStyle/>
            <a:p>
              <a:pPr algn="ctr"/>
              <a:r>
                <a:rPr lang="en-US" altLang="zh-TW" sz="2000" dirty="0">
                  <a:solidFill>
                    <a:srgbClr val="FDBBBB"/>
                  </a:solidFill>
                  <a:effectLst>
                    <a:glow rad="63500">
                      <a:schemeClr val="bg1">
                        <a:alpha val="10000"/>
                      </a:schemeClr>
                    </a:glow>
                  </a:effectLst>
                  <a:latin typeface="DIN Alternate Light" panose="02020500000000000000" pitchFamily="18" charset="0"/>
                  <a:ea typeface="微軟正黑體" panose="020B0604030504040204" pitchFamily="34" charset="-120"/>
                </a:rPr>
                <a:t>Ensembled</a:t>
              </a:r>
              <a:endParaRPr lang="zh-TW" altLang="en-US" sz="2000" dirty="0">
                <a:solidFill>
                  <a:srgbClr val="FDBBBB"/>
                </a:solidFill>
                <a:latin typeface="DIN Alternate Light" panose="02020500000000000000" pitchFamily="18" charset="0"/>
                <a:ea typeface="微軟正黑體" panose="020B0604030504040204" pitchFamily="34" charset="-120"/>
              </a:endParaRPr>
            </a:p>
          </p:txBody>
        </p:sp>
      </p:grpSp>
      <p:sp>
        <p:nvSpPr>
          <p:cNvPr id="24" name="矩形 23">
            <a:extLst>
              <a:ext uri="{FF2B5EF4-FFF2-40B4-BE49-F238E27FC236}">
                <a16:creationId xmlns:a16="http://schemas.microsoft.com/office/drawing/2014/main" id="{4A380F89-AE92-6276-0629-F599ED87B23A}"/>
              </a:ext>
            </a:extLst>
          </p:cNvPr>
          <p:cNvSpPr/>
          <p:nvPr/>
        </p:nvSpPr>
        <p:spPr>
          <a:xfrm>
            <a:off x="8859567" y="3398166"/>
            <a:ext cx="1851271" cy="400111"/>
          </a:xfrm>
          <a:prstGeom prst="rect">
            <a:avLst/>
          </a:prstGeom>
        </p:spPr>
        <p:txBody>
          <a:bodyPr wrap="square">
            <a:spAutoFit/>
          </a:bodyPr>
          <a:lstStyle/>
          <a:p>
            <a:r>
              <a:rPr lang="en-US" altLang="zh-TW" sz="2000" dirty="0">
                <a:solidFill>
                  <a:srgbClr val="3A3B92"/>
                </a:solidFill>
                <a:effectLst>
                  <a:glow rad="63500">
                    <a:schemeClr val="bg1">
                      <a:alpha val="10000"/>
                    </a:schemeClr>
                  </a:glow>
                </a:effectLst>
                <a:latin typeface="DIN Alternate Light" panose="02020500000000000000" pitchFamily="18" charset="0"/>
                <a:ea typeface="微軟正黑體" panose="020B0604030504040204" pitchFamily="34" charset="-120"/>
              </a:rPr>
              <a:t>AP = 0.8664</a:t>
            </a:r>
            <a:endParaRPr lang="zh-TW" altLang="en-US" sz="2000" dirty="0">
              <a:solidFill>
                <a:srgbClr val="3A3B92"/>
              </a:solidFill>
              <a:latin typeface="DIN Alternate Light" panose="02020500000000000000" pitchFamily="18" charset="0"/>
              <a:ea typeface="微軟正黑體" panose="020B0604030504040204" pitchFamily="34" charset="-120"/>
            </a:endParaRPr>
          </a:p>
        </p:txBody>
      </p:sp>
      <p:sp>
        <p:nvSpPr>
          <p:cNvPr id="25" name="矩形 24">
            <a:extLst>
              <a:ext uri="{FF2B5EF4-FFF2-40B4-BE49-F238E27FC236}">
                <a16:creationId xmlns:a16="http://schemas.microsoft.com/office/drawing/2014/main" id="{4A380F89-AE92-6276-0629-F599ED87B23A}"/>
              </a:ext>
            </a:extLst>
          </p:cNvPr>
          <p:cNvSpPr/>
          <p:nvPr/>
        </p:nvSpPr>
        <p:spPr>
          <a:xfrm>
            <a:off x="1246806" y="2099291"/>
            <a:ext cx="1851271" cy="400111"/>
          </a:xfrm>
          <a:prstGeom prst="rect">
            <a:avLst/>
          </a:prstGeom>
        </p:spPr>
        <p:txBody>
          <a:bodyPr wrap="square">
            <a:spAutoFit/>
          </a:bodyPr>
          <a:lstStyle/>
          <a:p>
            <a:r>
              <a:rPr lang="en-US" altLang="zh-TW" sz="2000" dirty="0">
                <a:solidFill>
                  <a:srgbClr val="3A3B92"/>
                </a:solidFill>
                <a:effectLst>
                  <a:glow rad="63500">
                    <a:schemeClr val="bg1">
                      <a:alpha val="10000"/>
                    </a:schemeClr>
                  </a:glow>
                </a:effectLst>
                <a:latin typeface="DIN Alternate Light" panose="02020500000000000000" pitchFamily="18" charset="0"/>
                <a:ea typeface="微軟正黑體" panose="020B0604030504040204" pitchFamily="34" charset="-120"/>
              </a:rPr>
              <a:t>AP = 0.9151</a:t>
            </a:r>
            <a:endParaRPr lang="zh-TW" altLang="en-US" sz="2000" dirty="0">
              <a:solidFill>
                <a:srgbClr val="3A3B92"/>
              </a:solidFill>
              <a:latin typeface="DIN Alternate Light" panose="02020500000000000000" pitchFamily="18" charset="0"/>
              <a:ea typeface="微軟正黑體" panose="020B0604030504040204" pitchFamily="34" charset="-120"/>
            </a:endParaRPr>
          </a:p>
        </p:txBody>
      </p:sp>
      <p:sp>
        <p:nvSpPr>
          <p:cNvPr id="26" name="矩形 25">
            <a:extLst>
              <a:ext uri="{FF2B5EF4-FFF2-40B4-BE49-F238E27FC236}">
                <a16:creationId xmlns:a16="http://schemas.microsoft.com/office/drawing/2014/main" id="{4A380F89-AE92-6276-0629-F599ED87B23A}"/>
              </a:ext>
            </a:extLst>
          </p:cNvPr>
          <p:cNvSpPr/>
          <p:nvPr/>
        </p:nvSpPr>
        <p:spPr>
          <a:xfrm>
            <a:off x="5027636" y="2037365"/>
            <a:ext cx="1851271" cy="400111"/>
          </a:xfrm>
          <a:prstGeom prst="rect">
            <a:avLst/>
          </a:prstGeom>
        </p:spPr>
        <p:txBody>
          <a:bodyPr wrap="square">
            <a:spAutoFit/>
          </a:bodyPr>
          <a:lstStyle/>
          <a:p>
            <a:r>
              <a:rPr lang="en-US" altLang="zh-TW" sz="2000" dirty="0">
                <a:solidFill>
                  <a:srgbClr val="3A3B92"/>
                </a:solidFill>
                <a:effectLst>
                  <a:glow rad="63500">
                    <a:schemeClr val="bg1">
                      <a:alpha val="10000"/>
                    </a:schemeClr>
                  </a:glow>
                </a:effectLst>
                <a:latin typeface="DIN Alternate Light" panose="02020500000000000000" pitchFamily="18" charset="0"/>
                <a:ea typeface="微軟正黑體" panose="020B0604030504040204" pitchFamily="34" charset="-120"/>
              </a:rPr>
              <a:t>AP = 0.6568</a:t>
            </a:r>
            <a:endParaRPr lang="zh-TW" altLang="en-US" sz="2000" dirty="0">
              <a:solidFill>
                <a:srgbClr val="3A3B92"/>
              </a:solidFill>
              <a:latin typeface="DIN Alternate Light" panose="02020500000000000000" pitchFamily="18" charset="0"/>
              <a:ea typeface="微軟正黑體" panose="020B0604030504040204" pitchFamily="34" charset="-120"/>
            </a:endParaRPr>
          </a:p>
        </p:txBody>
      </p:sp>
      <p:sp>
        <p:nvSpPr>
          <p:cNvPr id="27" name="矩形 26">
            <a:extLst>
              <a:ext uri="{FF2B5EF4-FFF2-40B4-BE49-F238E27FC236}">
                <a16:creationId xmlns:a16="http://schemas.microsoft.com/office/drawing/2014/main" id="{4A380F89-AE92-6276-0629-F599ED87B23A}"/>
              </a:ext>
            </a:extLst>
          </p:cNvPr>
          <p:cNvSpPr/>
          <p:nvPr/>
        </p:nvSpPr>
        <p:spPr>
          <a:xfrm>
            <a:off x="5042604" y="4999718"/>
            <a:ext cx="1851271" cy="400111"/>
          </a:xfrm>
          <a:prstGeom prst="rect">
            <a:avLst/>
          </a:prstGeom>
        </p:spPr>
        <p:txBody>
          <a:bodyPr wrap="square">
            <a:spAutoFit/>
          </a:bodyPr>
          <a:lstStyle/>
          <a:p>
            <a:r>
              <a:rPr lang="en-US" altLang="zh-TW" sz="2000" dirty="0">
                <a:solidFill>
                  <a:srgbClr val="3A3B92"/>
                </a:solidFill>
                <a:effectLst>
                  <a:glow rad="63500">
                    <a:schemeClr val="bg1">
                      <a:alpha val="10000"/>
                    </a:schemeClr>
                  </a:glow>
                </a:effectLst>
                <a:latin typeface="DIN Alternate Light" panose="02020500000000000000" pitchFamily="18" charset="0"/>
                <a:ea typeface="微軟正黑體" panose="020B0604030504040204" pitchFamily="34" charset="-120"/>
              </a:rPr>
              <a:t>AP = 0.6562</a:t>
            </a:r>
            <a:endParaRPr lang="zh-TW" altLang="en-US" sz="2000" dirty="0">
              <a:solidFill>
                <a:srgbClr val="3A3B92"/>
              </a:solidFill>
              <a:latin typeface="DIN Alternate Light" panose="02020500000000000000" pitchFamily="18" charset="0"/>
              <a:ea typeface="微軟正黑體" panose="020B0604030504040204" pitchFamily="34" charset="-120"/>
            </a:endParaRPr>
          </a:p>
        </p:txBody>
      </p:sp>
      <p:sp>
        <p:nvSpPr>
          <p:cNvPr id="28" name="矩形 27">
            <a:extLst>
              <a:ext uri="{FF2B5EF4-FFF2-40B4-BE49-F238E27FC236}">
                <a16:creationId xmlns:a16="http://schemas.microsoft.com/office/drawing/2014/main" id="{4A380F89-AE92-6276-0629-F599ED87B23A}"/>
              </a:ext>
            </a:extLst>
          </p:cNvPr>
          <p:cNvSpPr/>
          <p:nvPr/>
        </p:nvSpPr>
        <p:spPr>
          <a:xfrm>
            <a:off x="1082356" y="4999718"/>
            <a:ext cx="1851271" cy="400111"/>
          </a:xfrm>
          <a:prstGeom prst="rect">
            <a:avLst/>
          </a:prstGeom>
        </p:spPr>
        <p:txBody>
          <a:bodyPr wrap="square">
            <a:spAutoFit/>
          </a:bodyPr>
          <a:lstStyle/>
          <a:p>
            <a:r>
              <a:rPr lang="en-US" altLang="zh-TW" sz="2000" dirty="0">
                <a:solidFill>
                  <a:srgbClr val="3A3B92"/>
                </a:solidFill>
                <a:effectLst>
                  <a:glow rad="63500">
                    <a:schemeClr val="bg1">
                      <a:alpha val="10000"/>
                    </a:schemeClr>
                  </a:glow>
                </a:effectLst>
                <a:latin typeface="DIN Alternate Light" panose="02020500000000000000" pitchFamily="18" charset="0"/>
                <a:ea typeface="微軟正黑體" panose="020B0604030504040204" pitchFamily="34" charset="-120"/>
              </a:rPr>
              <a:t>AP = 0.9094</a:t>
            </a:r>
            <a:endParaRPr lang="zh-TW" altLang="en-US" sz="2000" dirty="0">
              <a:solidFill>
                <a:srgbClr val="3A3B92"/>
              </a:solidFill>
              <a:latin typeface="DIN Alternate Light" panose="02020500000000000000" pitchFamily="18" charset="0"/>
              <a:ea typeface="微軟正黑體" panose="020B0604030504040204" pitchFamily="34" charset="-120"/>
            </a:endParaRPr>
          </a:p>
        </p:txBody>
      </p:sp>
      <p:sp>
        <p:nvSpPr>
          <p:cNvPr id="21" name="標題 1">
            <a:extLst>
              <a:ext uri="{FF2B5EF4-FFF2-40B4-BE49-F238E27FC236}">
                <a16:creationId xmlns:a16="http://schemas.microsoft.com/office/drawing/2014/main" id="{B00EF01B-2E37-4A38-9FBF-0F04E9AF7159}"/>
              </a:ext>
            </a:extLst>
          </p:cNvPr>
          <p:cNvSpPr txBox="1">
            <a:spLocks/>
          </p:cNvSpPr>
          <p:nvPr/>
        </p:nvSpPr>
        <p:spPr>
          <a:xfrm>
            <a:off x="-150942" y="-375998"/>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cs typeface="+mj-cs"/>
              </a:defRPr>
            </a:lvl1pPr>
          </a:lstStyle>
          <a:p>
            <a:r>
              <a:rPr kumimoji="1" lang="en-US" altLang="zh-TW" sz="6000" b="0" dirty="0">
                <a:latin typeface="DIN Alternate Medium" panose="02020500000000000000" pitchFamily="18" charset="0"/>
                <a:ea typeface="思源黑體 TWHK Medium" panose="020B0600000000000000" pitchFamily="34" charset="-120"/>
              </a:rPr>
              <a:t>Comparison </a:t>
            </a:r>
            <a:r>
              <a:rPr lang="en-US" altLang="zh-TW" sz="3200" b="0" dirty="0">
                <a:latin typeface="DIN Alternate Medium" panose="02020500000000000000" pitchFamily="18" charset="0"/>
                <a:ea typeface="思源黑體 TWHK Medium" panose="020B0600000000000000" pitchFamily="34" charset="-120"/>
              </a:rPr>
              <a:t>– PR curve </a:t>
            </a:r>
            <a:endParaRPr kumimoji="1" lang="zh-TW" altLang="en-US" sz="3200" b="0" dirty="0">
              <a:latin typeface="DIN Alternate Medium"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34199821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群組 4">
            <a:extLst>
              <a:ext uri="{FF2B5EF4-FFF2-40B4-BE49-F238E27FC236}">
                <a16:creationId xmlns:a16="http://schemas.microsoft.com/office/drawing/2014/main" id="{F5FC2326-6B11-6FDA-356F-BE3CDF2994D0}"/>
              </a:ext>
            </a:extLst>
          </p:cNvPr>
          <p:cNvGrpSpPr/>
          <p:nvPr/>
        </p:nvGrpSpPr>
        <p:grpSpPr>
          <a:xfrm>
            <a:off x="8770266" y="159582"/>
            <a:ext cx="3161929" cy="1585844"/>
            <a:chOff x="5616129" y="-66713"/>
            <a:chExt cx="3161929" cy="1585844"/>
          </a:xfrm>
        </p:grpSpPr>
        <p:sp>
          <p:nvSpPr>
            <p:cNvPr id="6" name="矩形 5">
              <a:extLst>
                <a:ext uri="{FF2B5EF4-FFF2-40B4-BE49-F238E27FC236}">
                  <a16:creationId xmlns:a16="http://schemas.microsoft.com/office/drawing/2014/main" id="{53F193BB-339F-35C5-6DCD-306DF8C725DB}"/>
                </a:ext>
              </a:extLst>
            </p:cNvPr>
            <p:cNvSpPr/>
            <p:nvPr/>
          </p:nvSpPr>
          <p:spPr>
            <a:xfrm>
              <a:off x="5616129" y="-66713"/>
              <a:ext cx="2472152" cy="830997"/>
            </a:xfrm>
            <a:prstGeom prst="rect">
              <a:avLst/>
            </a:prstGeom>
          </p:spPr>
          <p:txBody>
            <a:bodyPr wrap="none">
              <a:spAutoFit/>
            </a:bodyPr>
            <a:lstStyle/>
            <a:p>
              <a:r>
                <a:rPr lang="en-US" altLang="zh-TW" sz="4800" b="1" dirty="0" err="1">
                  <a:solidFill>
                    <a:srgbClr val="BAF8FF"/>
                  </a:solidFill>
                  <a:latin typeface="DIN Alternate Light" panose="02020500000000000000"/>
                </a:rPr>
                <a:t>Becteria</a:t>
              </a:r>
              <a:endParaRPr lang="zh-TW" altLang="en-US" sz="4800" b="1" dirty="0"/>
            </a:p>
          </p:txBody>
        </p:sp>
        <p:sp>
          <p:nvSpPr>
            <p:cNvPr id="7" name="矩形 6">
              <a:extLst>
                <a:ext uri="{FF2B5EF4-FFF2-40B4-BE49-F238E27FC236}">
                  <a16:creationId xmlns:a16="http://schemas.microsoft.com/office/drawing/2014/main" id="{FFDB5A6E-8F12-EFBE-2B9B-29D9059EA280}"/>
                </a:ext>
              </a:extLst>
            </p:cNvPr>
            <p:cNvSpPr/>
            <p:nvPr/>
          </p:nvSpPr>
          <p:spPr>
            <a:xfrm>
              <a:off x="7213206" y="688134"/>
              <a:ext cx="1564852" cy="830997"/>
            </a:xfrm>
            <a:prstGeom prst="rect">
              <a:avLst/>
            </a:prstGeom>
          </p:spPr>
          <p:txBody>
            <a:bodyPr wrap="none">
              <a:spAutoFit/>
            </a:bodyPr>
            <a:lstStyle/>
            <a:p>
              <a:r>
                <a:rPr lang="en-US" altLang="zh-TW" sz="4800" b="1" dirty="0">
                  <a:solidFill>
                    <a:srgbClr val="BAF8FF"/>
                  </a:solidFill>
                  <a:latin typeface="DIN Alternate Light" panose="02020500000000000000"/>
                </a:rPr>
                <a:t>Virus</a:t>
              </a:r>
              <a:endParaRPr lang="zh-TW" altLang="en-US" sz="4800" b="1" dirty="0"/>
            </a:p>
          </p:txBody>
        </p:sp>
        <p:cxnSp>
          <p:nvCxnSpPr>
            <p:cNvPr id="8" name="直線接點 7">
              <a:extLst>
                <a:ext uri="{FF2B5EF4-FFF2-40B4-BE49-F238E27FC236}">
                  <a16:creationId xmlns:a16="http://schemas.microsoft.com/office/drawing/2014/main" id="{6B232889-7411-65B9-ECF0-302F8B423855}"/>
                </a:ext>
              </a:extLst>
            </p:cNvPr>
            <p:cNvCxnSpPr/>
            <p:nvPr/>
          </p:nvCxnSpPr>
          <p:spPr>
            <a:xfrm flipV="1">
              <a:off x="6850626" y="420330"/>
              <a:ext cx="1305232" cy="732145"/>
            </a:xfrm>
            <a:prstGeom prst="line">
              <a:avLst/>
            </a:prstGeom>
            <a:ln w="38100">
              <a:solidFill>
                <a:srgbClr val="BAF8FF"/>
              </a:solidFill>
            </a:ln>
          </p:spPr>
          <p:style>
            <a:lnRef idx="1">
              <a:schemeClr val="accent1"/>
            </a:lnRef>
            <a:fillRef idx="0">
              <a:schemeClr val="accent1"/>
            </a:fillRef>
            <a:effectRef idx="0">
              <a:schemeClr val="accent1"/>
            </a:effectRef>
            <a:fontRef idx="minor">
              <a:schemeClr val="tx1"/>
            </a:fontRef>
          </p:style>
        </p:cxnSp>
      </p:grpSp>
      <p:graphicFrame>
        <p:nvGraphicFramePr>
          <p:cNvPr id="9" name="圖表 8"/>
          <p:cNvGraphicFramePr/>
          <p:nvPr>
            <p:extLst>
              <p:ext uri="{D42A27DB-BD31-4B8C-83A1-F6EECF244321}">
                <p14:modId xmlns:p14="http://schemas.microsoft.com/office/powerpoint/2010/main" val="4005705666"/>
              </p:ext>
            </p:extLst>
          </p:nvPr>
        </p:nvGraphicFramePr>
        <p:xfrm>
          <a:off x="-32697" y="740228"/>
          <a:ext cx="9969883" cy="5847870"/>
        </p:xfrm>
        <a:graphic>
          <a:graphicData uri="http://schemas.openxmlformats.org/drawingml/2006/chart">
            <c:chart xmlns:c="http://schemas.openxmlformats.org/drawingml/2006/chart" xmlns:r="http://schemas.openxmlformats.org/officeDocument/2006/relationships" r:id="rId2"/>
          </a:graphicData>
        </a:graphic>
      </p:graphicFrame>
      <p:sp>
        <p:nvSpPr>
          <p:cNvPr id="10" name="標題 1">
            <a:extLst>
              <a:ext uri="{FF2B5EF4-FFF2-40B4-BE49-F238E27FC236}">
                <a16:creationId xmlns:a16="http://schemas.microsoft.com/office/drawing/2014/main" id="{AE32CB5E-72AE-4F88-B5CF-AF33AB6D80D0}"/>
              </a:ext>
            </a:extLst>
          </p:cNvPr>
          <p:cNvSpPr>
            <a:spLocks noGrp="1"/>
          </p:cNvSpPr>
          <p:nvPr>
            <p:ph type="title"/>
          </p:nvPr>
        </p:nvSpPr>
        <p:spPr>
          <a:xfrm>
            <a:off x="-160368" y="-369835"/>
            <a:ext cx="10515600" cy="1325563"/>
          </a:xfrm>
        </p:spPr>
        <p:txBody>
          <a:bodyPr>
            <a:normAutofit/>
          </a:bodyPr>
          <a:lstStyle/>
          <a:p>
            <a:r>
              <a:rPr kumimoji="1" lang="en-US" altLang="zh-TW" sz="6000" b="0" dirty="0">
                <a:latin typeface="DIN Alternate Medium" panose="02020500000000000000" pitchFamily="18" charset="0"/>
                <a:ea typeface="思源黑體 TWHK Medium" panose="020B0600000000000000" pitchFamily="34" charset="-120"/>
              </a:rPr>
              <a:t>Result</a:t>
            </a:r>
            <a:endParaRPr kumimoji="1" lang="zh-TW" altLang="en-US" sz="6000" b="0" dirty="0">
              <a:latin typeface="DIN Alternate Medium"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14991707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圖片 7">
            <a:extLst>
              <a:ext uri="{FF2B5EF4-FFF2-40B4-BE49-F238E27FC236}">
                <a16:creationId xmlns:a16="http://schemas.microsoft.com/office/drawing/2014/main" id="{1F38838E-A821-4333-52C8-F5363B252B60}"/>
              </a:ext>
            </a:extLst>
          </p:cNvPr>
          <p:cNvPicPr>
            <a:picLocks noChangeAspect="1"/>
          </p:cNvPicPr>
          <p:nvPr/>
        </p:nvPicPr>
        <p:blipFill>
          <a:blip r:embed="rId2"/>
          <a:stretch>
            <a:fillRect/>
          </a:stretch>
        </p:blipFill>
        <p:spPr>
          <a:xfrm>
            <a:off x="2721429" y="1012697"/>
            <a:ext cx="6790630" cy="5763657"/>
          </a:xfrm>
          <a:prstGeom prst="rect">
            <a:avLst/>
          </a:prstGeom>
        </p:spPr>
      </p:pic>
      <p:grpSp>
        <p:nvGrpSpPr>
          <p:cNvPr id="10" name="群組 9">
            <a:extLst>
              <a:ext uri="{FF2B5EF4-FFF2-40B4-BE49-F238E27FC236}">
                <a16:creationId xmlns:a16="http://schemas.microsoft.com/office/drawing/2014/main" id="{F5FC2326-6B11-6FDA-356F-BE3CDF2994D0}"/>
              </a:ext>
            </a:extLst>
          </p:cNvPr>
          <p:cNvGrpSpPr/>
          <p:nvPr/>
        </p:nvGrpSpPr>
        <p:grpSpPr>
          <a:xfrm>
            <a:off x="8770266" y="159582"/>
            <a:ext cx="3161929" cy="1585844"/>
            <a:chOff x="5616129" y="-66713"/>
            <a:chExt cx="3161929" cy="1585844"/>
          </a:xfrm>
        </p:grpSpPr>
        <p:sp>
          <p:nvSpPr>
            <p:cNvPr id="11" name="矩形 10">
              <a:extLst>
                <a:ext uri="{FF2B5EF4-FFF2-40B4-BE49-F238E27FC236}">
                  <a16:creationId xmlns:a16="http://schemas.microsoft.com/office/drawing/2014/main" id="{53F193BB-339F-35C5-6DCD-306DF8C725DB}"/>
                </a:ext>
              </a:extLst>
            </p:cNvPr>
            <p:cNvSpPr/>
            <p:nvPr/>
          </p:nvSpPr>
          <p:spPr>
            <a:xfrm>
              <a:off x="5616129" y="-66713"/>
              <a:ext cx="2472152" cy="830997"/>
            </a:xfrm>
            <a:prstGeom prst="rect">
              <a:avLst/>
            </a:prstGeom>
          </p:spPr>
          <p:txBody>
            <a:bodyPr wrap="none">
              <a:spAutoFit/>
            </a:bodyPr>
            <a:lstStyle/>
            <a:p>
              <a:r>
                <a:rPr lang="en-US" altLang="zh-TW" sz="4800" b="1" dirty="0" err="1">
                  <a:solidFill>
                    <a:srgbClr val="BAF8FF"/>
                  </a:solidFill>
                  <a:latin typeface="DIN Alternate Light" panose="02020500000000000000"/>
                </a:rPr>
                <a:t>Becteria</a:t>
              </a:r>
              <a:endParaRPr lang="zh-TW" altLang="en-US" sz="4800" b="1" dirty="0"/>
            </a:p>
          </p:txBody>
        </p:sp>
        <p:sp>
          <p:nvSpPr>
            <p:cNvPr id="12" name="矩形 11">
              <a:extLst>
                <a:ext uri="{FF2B5EF4-FFF2-40B4-BE49-F238E27FC236}">
                  <a16:creationId xmlns:a16="http://schemas.microsoft.com/office/drawing/2014/main" id="{FFDB5A6E-8F12-EFBE-2B9B-29D9059EA280}"/>
                </a:ext>
              </a:extLst>
            </p:cNvPr>
            <p:cNvSpPr/>
            <p:nvPr/>
          </p:nvSpPr>
          <p:spPr>
            <a:xfrm>
              <a:off x="7213206" y="688134"/>
              <a:ext cx="1564852" cy="830997"/>
            </a:xfrm>
            <a:prstGeom prst="rect">
              <a:avLst/>
            </a:prstGeom>
          </p:spPr>
          <p:txBody>
            <a:bodyPr wrap="none">
              <a:spAutoFit/>
            </a:bodyPr>
            <a:lstStyle/>
            <a:p>
              <a:r>
                <a:rPr lang="en-US" altLang="zh-TW" sz="4800" b="1" dirty="0">
                  <a:solidFill>
                    <a:srgbClr val="BAF8FF"/>
                  </a:solidFill>
                  <a:latin typeface="DIN Alternate Light" panose="02020500000000000000"/>
                </a:rPr>
                <a:t>Virus</a:t>
              </a:r>
              <a:endParaRPr lang="zh-TW" altLang="en-US" sz="4800" b="1" dirty="0"/>
            </a:p>
          </p:txBody>
        </p:sp>
        <p:cxnSp>
          <p:nvCxnSpPr>
            <p:cNvPr id="13" name="直線接點 12">
              <a:extLst>
                <a:ext uri="{FF2B5EF4-FFF2-40B4-BE49-F238E27FC236}">
                  <a16:creationId xmlns:a16="http://schemas.microsoft.com/office/drawing/2014/main" id="{6B232889-7411-65B9-ECF0-302F8B423855}"/>
                </a:ext>
              </a:extLst>
            </p:cNvPr>
            <p:cNvCxnSpPr/>
            <p:nvPr/>
          </p:nvCxnSpPr>
          <p:spPr>
            <a:xfrm flipV="1">
              <a:off x="6850626" y="420330"/>
              <a:ext cx="1305232" cy="732145"/>
            </a:xfrm>
            <a:prstGeom prst="line">
              <a:avLst/>
            </a:prstGeom>
            <a:ln w="38100">
              <a:solidFill>
                <a:srgbClr val="BAF8FF"/>
              </a:solidFill>
            </a:ln>
          </p:spPr>
          <p:style>
            <a:lnRef idx="1">
              <a:schemeClr val="accent1"/>
            </a:lnRef>
            <a:fillRef idx="0">
              <a:schemeClr val="accent1"/>
            </a:fillRef>
            <a:effectRef idx="0">
              <a:schemeClr val="accent1"/>
            </a:effectRef>
            <a:fontRef idx="minor">
              <a:schemeClr val="tx1"/>
            </a:fontRef>
          </p:style>
        </p:cxnSp>
      </p:grpSp>
      <p:sp>
        <p:nvSpPr>
          <p:cNvPr id="14" name="標題 1">
            <a:extLst>
              <a:ext uri="{FF2B5EF4-FFF2-40B4-BE49-F238E27FC236}">
                <a16:creationId xmlns:a16="http://schemas.microsoft.com/office/drawing/2014/main" id="{AD14DA3F-2C73-4A82-8E80-61875758C444}"/>
              </a:ext>
            </a:extLst>
          </p:cNvPr>
          <p:cNvSpPr>
            <a:spLocks noGrp="1"/>
          </p:cNvSpPr>
          <p:nvPr>
            <p:ph type="title"/>
          </p:nvPr>
        </p:nvSpPr>
        <p:spPr>
          <a:xfrm>
            <a:off x="-160368" y="-369835"/>
            <a:ext cx="10515600" cy="1325563"/>
          </a:xfrm>
        </p:spPr>
        <p:txBody>
          <a:bodyPr>
            <a:normAutofit/>
          </a:bodyPr>
          <a:lstStyle/>
          <a:p>
            <a:r>
              <a:rPr kumimoji="1" lang="en-US" altLang="zh-TW" sz="6000" b="0" dirty="0">
                <a:latin typeface="DIN Alternate Medium" panose="02020500000000000000" pitchFamily="18" charset="0"/>
                <a:ea typeface="思源黑體 TWHK Medium" panose="020B0600000000000000" pitchFamily="34" charset="-120"/>
              </a:rPr>
              <a:t>Result</a:t>
            </a:r>
            <a:endParaRPr kumimoji="1" lang="zh-TW" altLang="en-US" sz="6000" b="0" dirty="0">
              <a:latin typeface="DIN Alternate Medium"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26963243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群組 20">
            <a:extLst>
              <a:ext uri="{FF2B5EF4-FFF2-40B4-BE49-F238E27FC236}">
                <a16:creationId xmlns:a16="http://schemas.microsoft.com/office/drawing/2014/main" id="{F5FC2326-6B11-6FDA-356F-BE3CDF2994D0}"/>
              </a:ext>
            </a:extLst>
          </p:cNvPr>
          <p:cNvGrpSpPr/>
          <p:nvPr/>
        </p:nvGrpSpPr>
        <p:grpSpPr>
          <a:xfrm>
            <a:off x="8770266" y="159582"/>
            <a:ext cx="3161929" cy="1585844"/>
            <a:chOff x="5616129" y="-66713"/>
            <a:chExt cx="3161929" cy="1585844"/>
          </a:xfrm>
        </p:grpSpPr>
        <p:sp>
          <p:nvSpPr>
            <p:cNvPr id="22" name="矩形 21">
              <a:extLst>
                <a:ext uri="{FF2B5EF4-FFF2-40B4-BE49-F238E27FC236}">
                  <a16:creationId xmlns:a16="http://schemas.microsoft.com/office/drawing/2014/main" id="{53F193BB-339F-35C5-6DCD-306DF8C725DB}"/>
                </a:ext>
              </a:extLst>
            </p:cNvPr>
            <p:cNvSpPr/>
            <p:nvPr/>
          </p:nvSpPr>
          <p:spPr>
            <a:xfrm>
              <a:off x="5616129" y="-66713"/>
              <a:ext cx="2472152" cy="830997"/>
            </a:xfrm>
            <a:prstGeom prst="rect">
              <a:avLst/>
            </a:prstGeom>
          </p:spPr>
          <p:txBody>
            <a:bodyPr wrap="none">
              <a:spAutoFit/>
            </a:bodyPr>
            <a:lstStyle/>
            <a:p>
              <a:r>
                <a:rPr lang="en-US" altLang="zh-TW" sz="4800" b="1" dirty="0" err="1">
                  <a:solidFill>
                    <a:srgbClr val="BAF8FF"/>
                  </a:solidFill>
                  <a:latin typeface="DIN Alternate Light" panose="02020500000000000000"/>
                </a:rPr>
                <a:t>Becteria</a:t>
              </a:r>
              <a:endParaRPr lang="zh-TW" altLang="en-US" sz="4800" b="1" dirty="0"/>
            </a:p>
          </p:txBody>
        </p:sp>
        <p:sp>
          <p:nvSpPr>
            <p:cNvPr id="23" name="矩形 22">
              <a:extLst>
                <a:ext uri="{FF2B5EF4-FFF2-40B4-BE49-F238E27FC236}">
                  <a16:creationId xmlns:a16="http://schemas.microsoft.com/office/drawing/2014/main" id="{FFDB5A6E-8F12-EFBE-2B9B-29D9059EA280}"/>
                </a:ext>
              </a:extLst>
            </p:cNvPr>
            <p:cNvSpPr/>
            <p:nvPr/>
          </p:nvSpPr>
          <p:spPr>
            <a:xfrm>
              <a:off x="7213206" y="688134"/>
              <a:ext cx="1564852" cy="830997"/>
            </a:xfrm>
            <a:prstGeom prst="rect">
              <a:avLst/>
            </a:prstGeom>
          </p:spPr>
          <p:txBody>
            <a:bodyPr wrap="none">
              <a:spAutoFit/>
            </a:bodyPr>
            <a:lstStyle/>
            <a:p>
              <a:r>
                <a:rPr lang="en-US" altLang="zh-TW" sz="4800" b="1" dirty="0">
                  <a:solidFill>
                    <a:srgbClr val="BAF8FF"/>
                  </a:solidFill>
                  <a:latin typeface="DIN Alternate Light" panose="02020500000000000000"/>
                </a:rPr>
                <a:t>Virus</a:t>
              </a:r>
              <a:endParaRPr lang="zh-TW" altLang="en-US" sz="4800" b="1" dirty="0"/>
            </a:p>
          </p:txBody>
        </p:sp>
        <p:cxnSp>
          <p:nvCxnSpPr>
            <p:cNvPr id="24" name="直線接點 23">
              <a:extLst>
                <a:ext uri="{FF2B5EF4-FFF2-40B4-BE49-F238E27FC236}">
                  <a16:creationId xmlns:a16="http://schemas.microsoft.com/office/drawing/2014/main" id="{6B232889-7411-65B9-ECF0-302F8B423855}"/>
                </a:ext>
              </a:extLst>
            </p:cNvPr>
            <p:cNvCxnSpPr/>
            <p:nvPr/>
          </p:nvCxnSpPr>
          <p:spPr>
            <a:xfrm flipV="1">
              <a:off x="6850626" y="420330"/>
              <a:ext cx="1305232" cy="732145"/>
            </a:xfrm>
            <a:prstGeom prst="line">
              <a:avLst/>
            </a:prstGeom>
            <a:ln w="38100">
              <a:solidFill>
                <a:srgbClr val="BAF8FF"/>
              </a:solidFill>
            </a:ln>
          </p:spPr>
          <p:style>
            <a:lnRef idx="1">
              <a:schemeClr val="accent1"/>
            </a:lnRef>
            <a:fillRef idx="0">
              <a:schemeClr val="accent1"/>
            </a:fillRef>
            <a:effectRef idx="0">
              <a:schemeClr val="accent1"/>
            </a:effectRef>
            <a:fontRef idx="minor">
              <a:schemeClr val="tx1"/>
            </a:fontRef>
          </p:style>
        </p:cxnSp>
      </p:grpSp>
      <p:grpSp>
        <p:nvGrpSpPr>
          <p:cNvPr id="26" name="群組 25"/>
          <p:cNvGrpSpPr/>
          <p:nvPr/>
        </p:nvGrpSpPr>
        <p:grpSpPr>
          <a:xfrm>
            <a:off x="331267" y="1164260"/>
            <a:ext cx="9334373" cy="5465407"/>
            <a:chOff x="564335" y="0"/>
            <a:chExt cx="10726444" cy="6280484"/>
          </a:xfrm>
        </p:grpSpPr>
        <p:grpSp>
          <p:nvGrpSpPr>
            <p:cNvPr id="29" name="群組 28">
              <a:extLst>
                <a:ext uri="{FF2B5EF4-FFF2-40B4-BE49-F238E27FC236}">
                  <a16:creationId xmlns:a16="http://schemas.microsoft.com/office/drawing/2014/main" id="{F747A7BB-F116-3BAB-107F-F828379A1321}"/>
                </a:ext>
              </a:extLst>
            </p:cNvPr>
            <p:cNvGrpSpPr/>
            <p:nvPr/>
          </p:nvGrpSpPr>
          <p:grpSpPr>
            <a:xfrm>
              <a:off x="620526" y="0"/>
              <a:ext cx="9799824" cy="6280484"/>
              <a:chOff x="0" y="660361"/>
              <a:chExt cx="8297676" cy="5300984"/>
            </a:xfrm>
          </p:grpSpPr>
          <p:pic>
            <p:nvPicPr>
              <p:cNvPr id="38" name="圖片 37">
                <a:extLst>
                  <a:ext uri="{FF2B5EF4-FFF2-40B4-BE49-F238E27FC236}">
                    <a16:creationId xmlns:a16="http://schemas.microsoft.com/office/drawing/2014/main" id="{D73EAED0-21BA-7FCD-DA92-217EC80573A4}"/>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0" y="2499854"/>
                <a:ext cx="2539682" cy="2539682"/>
              </a:xfrm>
              <a:prstGeom prst="rect">
                <a:avLst/>
              </a:prstGeom>
            </p:spPr>
          </p:pic>
          <p:pic>
            <p:nvPicPr>
              <p:cNvPr id="39" name="圖片 38">
                <a:extLst>
                  <a:ext uri="{FF2B5EF4-FFF2-40B4-BE49-F238E27FC236}">
                    <a16:creationId xmlns:a16="http://schemas.microsoft.com/office/drawing/2014/main" id="{69D6B99F-5817-3E73-9F52-2C1910C25B5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tretch>
                <a:fillRect/>
              </a:stretch>
            </p:blipFill>
            <p:spPr>
              <a:xfrm>
                <a:off x="3472964" y="1171050"/>
                <a:ext cx="2015531" cy="2015531"/>
              </a:xfrm>
              <a:prstGeom prst="rect">
                <a:avLst/>
              </a:prstGeom>
            </p:spPr>
          </p:pic>
          <p:pic>
            <p:nvPicPr>
              <p:cNvPr id="40" name="圖片 39">
                <a:extLst>
                  <a:ext uri="{FF2B5EF4-FFF2-40B4-BE49-F238E27FC236}">
                    <a16:creationId xmlns:a16="http://schemas.microsoft.com/office/drawing/2014/main" id="{6A60F119-0D13-9120-49CA-AB91BD9E119D}"/>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5221" b="89960" l="7292" r="92708">
                            <a14:foregroundMark x1="31042" y1="21687" x2="22500" y2="27711"/>
                            <a14:foregroundMark x1="18333" y1="58233" x2="7292" y2="61446"/>
                            <a14:foregroundMark x1="47917" y1="5422" x2="52083" y2="5221"/>
                            <a14:foregroundMark x1="80208" y1="58835" x2="89167" y2="58032"/>
                            <a14:foregroundMark x1="92708" y1="62851" x2="92708" y2="81928"/>
                          </a14:backgroundRemoval>
                        </a14:imgEffect>
                        <a14:imgEffect>
                          <a14:sharpenSoften amount="-250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458364" y="3887560"/>
                <a:ext cx="1998829" cy="2073785"/>
              </a:xfrm>
              <a:prstGeom prst="rect">
                <a:avLst/>
              </a:prstGeom>
            </p:spPr>
          </p:pic>
          <p:pic>
            <p:nvPicPr>
              <p:cNvPr id="41" name="圖片 40">
                <a:extLst>
                  <a:ext uri="{FF2B5EF4-FFF2-40B4-BE49-F238E27FC236}">
                    <a16:creationId xmlns:a16="http://schemas.microsoft.com/office/drawing/2014/main" id="{681D172A-02CC-B998-BC09-9D83E3B88E2B}"/>
                  </a:ext>
                </a:extLst>
              </p:cNvPr>
              <p:cNvPicPr>
                <a:picLocks noChangeAspect="1"/>
              </p:cNvPicPr>
              <p:nvPr/>
            </p:nvPicPr>
            <p:blipFill>
              <a:blip r:embed="rId8">
                <a:lum bright="70000" contrast="-70000"/>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tretch>
                <a:fillRect/>
              </a:stretch>
            </p:blipFill>
            <p:spPr>
              <a:xfrm>
                <a:off x="6976953" y="660361"/>
                <a:ext cx="1320723" cy="1320723"/>
              </a:xfrm>
              <a:prstGeom prst="rect">
                <a:avLst/>
              </a:prstGeom>
            </p:spPr>
          </p:pic>
          <p:pic>
            <p:nvPicPr>
              <p:cNvPr id="42" name="圖片 41">
                <a:extLst>
                  <a:ext uri="{FF2B5EF4-FFF2-40B4-BE49-F238E27FC236}">
                    <a16:creationId xmlns:a16="http://schemas.microsoft.com/office/drawing/2014/main" id="{9D10D893-3D0B-E52A-65AA-2C173BC030DC}"/>
                  </a:ext>
                </a:extLst>
              </p:cNvPr>
              <p:cNvPicPr>
                <a:picLocks noChangeAspect="1"/>
              </p:cNvPicPr>
              <p:nvPr/>
            </p:nvPicPr>
            <p:blipFill>
              <a:blip r:embed="rId10">
                <a:extLst>
                  <a:ext uri="{BEBA8EAE-BF5A-486C-A8C5-ECC9F3942E4B}">
                    <a14:imgProps xmlns:a14="http://schemas.microsoft.com/office/drawing/2010/main">
                      <a14:imgLayer r:embed="rId11">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6976953" y="3408748"/>
                <a:ext cx="1306879" cy="1306879"/>
              </a:xfrm>
              <a:prstGeom prst="rect">
                <a:avLst/>
              </a:prstGeom>
            </p:spPr>
          </p:pic>
          <p:cxnSp>
            <p:nvCxnSpPr>
              <p:cNvPr id="43" name="直線單箭頭接點 10">
                <a:extLst>
                  <a:ext uri="{FF2B5EF4-FFF2-40B4-BE49-F238E27FC236}">
                    <a16:creationId xmlns:a16="http://schemas.microsoft.com/office/drawing/2014/main" id="{AD78C29A-EDED-7114-2399-A28A9EDCB828}"/>
                  </a:ext>
                </a:extLst>
              </p:cNvPr>
              <p:cNvCxnSpPr>
                <a:cxnSpLocks/>
              </p:cNvCxnSpPr>
              <p:nvPr/>
            </p:nvCxnSpPr>
            <p:spPr>
              <a:xfrm flipV="1">
                <a:off x="2152146" y="2649559"/>
                <a:ext cx="1219281" cy="9591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線單箭頭接點 12">
                <a:extLst>
                  <a:ext uri="{FF2B5EF4-FFF2-40B4-BE49-F238E27FC236}">
                    <a16:creationId xmlns:a16="http://schemas.microsoft.com/office/drawing/2014/main" id="{BCB34599-BC39-9459-11A6-0717BC38580B}"/>
                  </a:ext>
                </a:extLst>
              </p:cNvPr>
              <p:cNvCxnSpPr>
                <a:cxnSpLocks/>
              </p:cNvCxnSpPr>
              <p:nvPr/>
            </p:nvCxnSpPr>
            <p:spPr>
              <a:xfrm>
                <a:off x="2152146" y="3629752"/>
                <a:ext cx="1201515" cy="9477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線單箭頭接點 10">
                <a:extLst>
                  <a:ext uri="{FF2B5EF4-FFF2-40B4-BE49-F238E27FC236}">
                    <a16:creationId xmlns:a16="http://schemas.microsoft.com/office/drawing/2014/main" id="{91EB9C7F-0489-81E6-227A-0CD17760C821}"/>
                  </a:ext>
                </a:extLst>
              </p:cNvPr>
              <p:cNvCxnSpPr>
                <a:cxnSpLocks/>
              </p:cNvCxnSpPr>
              <p:nvPr/>
            </p:nvCxnSpPr>
            <p:spPr>
              <a:xfrm flipV="1">
                <a:off x="5615904" y="1674738"/>
                <a:ext cx="1219281" cy="9591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線單箭頭接點 12">
                <a:extLst>
                  <a:ext uri="{FF2B5EF4-FFF2-40B4-BE49-F238E27FC236}">
                    <a16:creationId xmlns:a16="http://schemas.microsoft.com/office/drawing/2014/main" id="{FD4D1CFF-95E8-37DB-4FE3-37DE4BB325D3}"/>
                  </a:ext>
                </a:extLst>
              </p:cNvPr>
              <p:cNvCxnSpPr>
                <a:cxnSpLocks/>
              </p:cNvCxnSpPr>
              <p:nvPr/>
            </p:nvCxnSpPr>
            <p:spPr>
              <a:xfrm>
                <a:off x="5624788" y="2633896"/>
                <a:ext cx="1201515" cy="9477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0" name="標題 3">
              <a:extLst>
                <a:ext uri="{FF2B5EF4-FFF2-40B4-BE49-F238E27FC236}">
                  <a16:creationId xmlns:a16="http://schemas.microsoft.com/office/drawing/2014/main" id="{4A77CE77-3157-485F-B2D2-20A675404B6A}"/>
                </a:ext>
              </a:extLst>
            </p:cNvPr>
            <p:cNvSpPr txBox="1">
              <a:spLocks/>
            </p:cNvSpPr>
            <p:nvPr/>
          </p:nvSpPr>
          <p:spPr>
            <a:xfrm rot="10800000" flipV="1">
              <a:off x="564335" y="1770005"/>
              <a:ext cx="3260017"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kern="0" dirty="0">
                  <a:effectLst>
                    <a:glow rad="63500">
                      <a:srgbClr val="FFFFFF">
                        <a:alpha val="10000"/>
                      </a:srgbClr>
                    </a:glow>
                  </a:effectLst>
                  <a:latin typeface="DIN Alternate Light" panose="02020500000000000000"/>
                  <a:ea typeface="思源黑體 TWHK Normal" panose="02020500000000000000" charset="-120"/>
                </a:rPr>
                <a:t>X-ray Image</a:t>
              </a:r>
              <a:endParaRPr lang="zh-TW" altLang="en-US" kern="0" dirty="0">
                <a:effectLst>
                  <a:glow rad="63500">
                    <a:srgbClr val="FFFFFF">
                      <a:alpha val="10000"/>
                    </a:srgbClr>
                  </a:glow>
                </a:effectLst>
                <a:latin typeface="DIN Alternate Light" panose="02020500000000000000"/>
                <a:ea typeface="思源黑體 TWHK Normal" panose="02020500000000000000" charset="-120"/>
              </a:endParaRPr>
            </a:p>
          </p:txBody>
        </p:sp>
        <p:sp>
          <p:nvSpPr>
            <p:cNvPr id="31" name="標題 3">
              <a:extLst>
                <a:ext uri="{FF2B5EF4-FFF2-40B4-BE49-F238E27FC236}">
                  <a16:creationId xmlns:a16="http://schemas.microsoft.com/office/drawing/2014/main" id="{AAD6336F-97BC-4A8F-A089-2FBE9088C74F}"/>
                </a:ext>
              </a:extLst>
            </p:cNvPr>
            <p:cNvSpPr txBox="1">
              <a:spLocks/>
            </p:cNvSpPr>
            <p:nvPr/>
          </p:nvSpPr>
          <p:spPr>
            <a:xfrm rot="9900000" flipV="1">
              <a:off x="3927111" y="179697"/>
              <a:ext cx="3852214"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kern="0" dirty="0">
                  <a:effectLst>
                    <a:glow rad="63500">
                      <a:srgbClr val="FFFFFF">
                        <a:alpha val="10000"/>
                      </a:srgbClr>
                    </a:glow>
                  </a:effectLst>
                  <a:latin typeface="DIN Alternate Light" panose="02020500000000000000"/>
                  <a:ea typeface="思源黑體 TWHK Normal" panose="02020500000000000000" charset="-120"/>
                </a:rPr>
                <a:t>Pneumonia…</a:t>
              </a:r>
              <a:endParaRPr lang="zh-TW" altLang="en-US" kern="0" dirty="0">
                <a:effectLst>
                  <a:glow rad="63500">
                    <a:srgbClr val="FFFFFF">
                      <a:alpha val="10000"/>
                    </a:srgbClr>
                  </a:glow>
                </a:effectLst>
                <a:latin typeface="DIN Alternate Light" panose="02020500000000000000"/>
                <a:ea typeface="思源黑體 TWHK Normal" panose="02020500000000000000" charset="-120"/>
              </a:endParaRPr>
            </a:p>
          </p:txBody>
        </p:sp>
        <p:sp>
          <p:nvSpPr>
            <p:cNvPr id="32" name="標題 3">
              <a:extLst>
                <a:ext uri="{FF2B5EF4-FFF2-40B4-BE49-F238E27FC236}">
                  <a16:creationId xmlns:a16="http://schemas.microsoft.com/office/drawing/2014/main" id="{F820CD61-D92E-47C0-A812-045962CED3D5}"/>
                </a:ext>
              </a:extLst>
            </p:cNvPr>
            <p:cNvSpPr txBox="1">
              <a:spLocks/>
            </p:cNvSpPr>
            <p:nvPr/>
          </p:nvSpPr>
          <p:spPr>
            <a:xfrm rot="12035196" flipV="1">
              <a:off x="5625542" y="4118649"/>
              <a:ext cx="2717368"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kern="0" dirty="0">
                  <a:effectLst>
                    <a:glow rad="63500">
                      <a:srgbClr val="FFFFFF">
                        <a:alpha val="10000"/>
                      </a:srgbClr>
                    </a:glow>
                  </a:effectLst>
                  <a:latin typeface="DIN Alternate Light" panose="02020500000000000000"/>
                  <a:ea typeface="思源黑體 TWHK Normal" panose="02020500000000000000" charset="-120"/>
                </a:rPr>
                <a:t>Normal!</a:t>
              </a:r>
              <a:endParaRPr lang="zh-TW" altLang="en-US" kern="0" dirty="0">
                <a:effectLst>
                  <a:glow rad="63500">
                    <a:srgbClr val="FFFFFF">
                      <a:alpha val="10000"/>
                    </a:srgbClr>
                  </a:glow>
                </a:effectLst>
                <a:latin typeface="DIN Alternate Light" panose="02020500000000000000"/>
                <a:ea typeface="思源黑體 TWHK Normal" panose="02020500000000000000" charset="-120"/>
              </a:endParaRPr>
            </a:p>
          </p:txBody>
        </p:sp>
        <p:sp>
          <p:nvSpPr>
            <p:cNvPr id="33" name="標題 3">
              <a:extLst>
                <a:ext uri="{FF2B5EF4-FFF2-40B4-BE49-F238E27FC236}">
                  <a16:creationId xmlns:a16="http://schemas.microsoft.com/office/drawing/2014/main" id="{74ABE477-6BEF-4D23-A670-0CB062E0E7FB}"/>
                </a:ext>
              </a:extLst>
            </p:cNvPr>
            <p:cNvSpPr txBox="1">
              <a:spLocks/>
            </p:cNvSpPr>
            <p:nvPr/>
          </p:nvSpPr>
          <p:spPr>
            <a:xfrm rot="9900000" flipV="1">
              <a:off x="8854888" y="1218104"/>
              <a:ext cx="2194427"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kern="0" dirty="0" err="1">
                  <a:effectLst>
                    <a:glow rad="63500">
                      <a:srgbClr val="FFFFFF">
                        <a:alpha val="10000"/>
                      </a:srgbClr>
                    </a:glow>
                  </a:effectLst>
                  <a:latin typeface="DIN Alternate Light" panose="02020500000000000000"/>
                  <a:ea typeface="思源黑體 TWHK Normal" panose="02020500000000000000" charset="-120"/>
                </a:rPr>
                <a:t>Becteria</a:t>
              </a:r>
              <a:endParaRPr lang="zh-TW" altLang="en-US" kern="0" dirty="0">
                <a:effectLst>
                  <a:glow rad="63500">
                    <a:srgbClr val="FFFFFF">
                      <a:alpha val="10000"/>
                    </a:srgbClr>
                  </a:glow>
                </a:effectLst>
                <a:latin typeface="DIN Alternate Light" panose="02020500000000000000"/>
                <a:ea typeface="思源黑體 TWHK Normal" panose="02020500000000000000" charset="-120"/>
              </a:endParaRPr>
            </a:p>
          </p:txBody>
        </p:sp>
        <p:sp>
          <p:nvSpPr>
            <p:cNvPr id="34" name="標題 3">
              <a:extLst>
                <a:ext uri="{FF2B5EF4-FFF2-40B4-BE49-F238E27FC236}">
                  <a16:creationId xmlns:a16="http://schemas.microsoft.com/office/drawing/2014/main" id="{1EAE996E-8D40-4432-AF42-BF20EBBC953C}"/>
                </a:ext>
              </a:extLst>
            </p:cNvPr>
            <p:cNvSpPr txBox="1">
              <a:spLocks/>
            </p:cNvSpPr>
            <p:nvPr/>
          </p:nvSpPr>
          <p:spPr>
            <a:xfrm rot="9900000" flipV="1">
              <a:off x="9096352" y="2819026"/>
              <a:ext cx="2194427"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kern="0" dirty="0">
                  <a:effectLst>
                    <a:glow rad="63500">
                      <a:srgbClr val="FFFFFF">
                        <a:alpha val="10000"/>
                      </a:srgbClr>
                    </a:glow>
                  </a:effectLst>
                  <a:latin typeface="DIN Alternate Light" panose="02020500000000000000"/>
                  <a:ea typeface="思源黑體 TWHK Normal" panose="02020500000000000000" charset="-120"/>
                </a:rPr>
                <a:t>Virus</a:t>
              </a:r>
              <a:endParaRPr lang="zh-TW" altLang="en-US" kern="0" dirty="0">
                <a:effectLst>
                  <a:glow rad="63500">
                    <a:srgbClr val="FFFFFF">
                      <a:alpha val="10000"/>
                    </a:srgbClr>
                  </a:glow>
                </a:effectLst>
                <a:latin typeface="DIN Alternate Light" panose="02020500000000000000"/>
                <a:ea typeface="思源黑體 TWHK Normal" panose="02020500000000000000" charset="-120"/>
              </a:endParaRPr>
            </a:p>
          </p:txBody>
        </p:sp>
        <p:grpSp>
          <p:nvGrpSpPr>
            <p:cNvPr id="35" name="群組 34">
              <a:extLst>
                <a:ext uri="{FF2B5EF4-FFF2-40B4-BE49-F238E27FC236}">
                  <a16:creationId xmlns:a16="http://schemas.microsoft.com/office/drawing/2014/main" id="{8CA0D3F6-15A4-0E56-6226-627429139742}"/>
                </a:ext>
              </a:extLst>
            </p:cNvPr>
            <p:cNvGrpSpPr/>
            <p:nvPr/>
          </p:nvGrpSpPr>
          <p:grpSpPr>
            <a:xfrm>
              <a:off x="3824352" y="1901850"/>
              <a:ext cx="5070772" cy="1931019"/>
              <a:chOff x="1793174" y="349044"/>
              <a:chExt cx="5070772" cy="1931019"/>
            </a:xfrm>
          </p:grpSpPr>
          <p:cxnSp>
            <p:nvCxnSpPr>
              <p:cNvPr id="36" name="直線接點 35">
                <a:extLst>
                  <a:ext uri="{FF2B5EF4-FFF2-40B4-BE49-F238E27FC236}">
                    <a16:creationId xmlns:a16="http://schemas.microsoft.com/office/drawing/2014/main" id="{65E5D7AC-CFF9-7FC3-A21C-0991F44DD0BC}"/>
                  </a:ext>
                </a:extLst>
              </p:cNvPr>
              <p:cNvCxnSpPr/>
              <p:nvPr/>
            </p:nvCxnSpPr>
            <p:spPr>
              <a:xfrm>
                <a:off x="1793174" y="1816926"/>
                <a:ext cx="358972" cy="463137"/>
              </a:xfrm>
              <a:prstGeom prst="line">
                <a:avLst/>
              </a:prstGeom>
              <a:ln w="76200">
                <a:solidFill>
                  <a:srgbClr val="FDBBBB"/>
                </a:solidFill>
              </a:ln>
            </p:spPr>
            <p:style>
              <a:lnRef idx="1">
                <a:schemeClr val="accent1"/>
              </a:lnRef>
              <a:fillRef idx="0">
                <a:schemeClr val="accent1"/>
              </a:fillRef>
              <a:effectRef idx="0">
                <a:schemeClr val="accent1"/>
              </a:effectRef>
              <a:fontRef idx="minor">
                <a:schemeClr val="tx1"/>
              </a:fontRef>
            </p:style>
          </p:cxnSp>
          <p:cxnSp>
            <p:nvCxnSpPr>
              <p:cNvPr id="37" name="直線接點 36">
                <a:extLst>
                  <a:ext uri="{FF2B5EF4-FFF2-40B4-BE49-F238E27FC236}">
                    <a16:creationId xmlns:a16="http://schemas.microsoft.com/office/drawing/2014/main" id="{42DEF9EC-6CD6-BA35-B195-FE9E7393D30C}"/>
                  </a:ext>
                </a:extLst>
              </p:cNvPr>
              <p:cNvCxnSpPr/>
              <p:nvPr/>
            </p:nvCxnSpPr>
            <p:spPr>
              <a:xfrm flipV="1">
                <a:off x="2114045" y="1577955"/>
                <a:ext cx="507928" cy="702107"/>
              </a:xfrm>
              <a:prstGeom prst="line">
                <a:avLst/>
              </a:prstGeom>
              <a:ln w="76200">
                <a:solidFill>
                  <a:srgbClr val="FDBBBB"/>
                </a:solidFill>
              </a:ln>
            </p:spPr>
            <p:style>
              <a:lnRef idx="1">
                <a:schemeClr val="accent1"/>
              </a:lnRef>
              <a:fillRef idx="0">
                <a:schemeClr val="accent1"/>
              </a:fillRef>
              <a:effectRef idx="0">
                <a:schemeClr val="accent1"/>
              </a:effectRef>
              <a:fontRef idx="minor">
                <a:schemeClr val="tx1"/>
              </a:fontRef>
            </p:style>
          </p:cxnSp>
          <p:cxnSp>
            <p:nvCxnSpPr>
              <p:cNvPr id="47" name="直線接點 46">
                <a:extLst>
                  <a:ext uri="{FF2B5EF4-FFF2-40B4-BE49-F238E27FC236}">
                    <a16:creationId xmlns:a16="http://schemas.microsoft.com/office/drawing/2014/main" id="{65E5D7AC-CFF9-7FC3-A21C-0991F44DD0BC}"/>
                  </a:ext>
                </a:extLst>
              </p:cNvPr>
              <p:cNvCxnSpPr/>
              <p:nvPr/>
            </p:nvCxnSpPr>
            <p:spPr>
              <a:xfrm>
                <a:off x="6035146" y="588017"/>
                <a:ext cx="358972" cy="463136"/>
              </a:xfrm>
              <a:prstGeom prst="line">
                <a:avLst/>
              </a:prstGeom>
              <a:ln w="76200">
                <a:solidFill>
                  <a:srgbClr val="FDBBBB"/>
                </a:solidFill>
              </a:ln>
            </p:spPr>
            <p:style>
              <a:lnRef idx="1">
                <a:schemeClr val="accent1"/>
              </a:lnRef>
              <a:fillRef idx="0">
                <a:schemeClr val="accent1"/>
              </a:fillRef>
              <a:effectRef idx="0">
                <a:schemeClr val="accent1"/>
              </a:effectRef>
              <a:fontRef idx="minor">
                <a:schemeClr val="tx1"/>
              </a:fontRef>
            </p:style>
          </p:cxnSp>
          <p:cxnSp>
            <p:nvCxnSpPr>
              <p:cNvPr id="48" name="直線接點 47">
                <a:extLst>
                  <a:ext uri="{FF2B5EF4-FFF2-40B4-BE49-F238E27FC236}">
                    <a16:creationId xmlns:a16="http://schemas.microsoft.com/office/drawing/2014/main" id="{42DEF9EC-6CD6-BA35-B195-FE9E7393D30C}"/>
                  </a:ext>
                </a:extLst>
              </p:cNvPr>
              <p:cNvCxnSpPr/>
              <p:nvPr/>
            </p:nvCxnSpPr>
            <p:spPr>
              <a:xfrm flipV="1">
                <a:off x="6356018" y="349044"/>
                <a:ext cx="507928" cy="702107"/>
              </a:xfrm>
              <a:prstGeom prst="line">
                <a:avLst/>
              </a:prstGeom>
              <a:ln w="76200">
                <a:solidFill>
                  <a:srgbClr val="FDBBBB"/>
                </a:solidFill>
              </a:ln>
            </p:spPr>
            <p:style>
              <a:lnRef idx="1">
                <a:schemeClr val="accent1"/>
              </a:lnRef>
              <a:fillRef idx="0">
                <a:schemeClr val="accent1"/>
              </a:fillRef>
              <a:effectRef idx="0">
                <a:schemeClr val="accent1"/>
              </a:effectRef>
              <a:fontRef idx="minor">
                <a:schemeClr val="tx1"/>
              </a:fontRef>
            </p:style>
          </p:cxnSp>
        </p:grpSp>
      </p:grpSp>
      <p:sp>
        <p:nvSpPr>
          <p:cNvPr id="28" name="標題 1">
            <a:extLst>
              <a:ext uri="{FF2B5EF4-FFF2-40B4-BE49-F238E27FC236}">
                <a16:creationId xmlns:a16="http://schemas.microsoft.com/office/drawing/2014/main" id="{95A291D6-E7F9-43EA-9FD4-305A0A523C1B}"/>
              </a:ext>
            </a:extLst>
          </p:cNvPr>
          <p:cNvSpPr>
            <a:spLocks noGrp="1"/>
          </p:cNvSpPr>
          <p:nvPr>
            <p:ph type="title"/>
          </p:nvPr>
        </p:nvSpPr>
        <p:spPr>
          <a:xfrm>
            <a:off x="-160368" y="-369835"/>
            <a:ext cx="10515600" cy="1325563"/>
          </a:xfrm>
        </p:spPr>
        <p:txBody>
          <a:bodyPr>
            <a:normAutofit/>
          </a:bodyPr>
          <a:lstStyle/>
          <a:p>
            <a:r>
              <a:rPr kumimoji="1" lang="en-US" altLang="zh-TW" sz="6000" b="0" dirty="0">
                <a:latin typeface="DIN Alternate Medium" panose="02020500000000000000" pitchFamily="18" charset="0"/>
                <a:ea typeface="思源黑體 TWHK Medium" panose="020B0600000000000000" pitchFamily="34" charset="-120"/>
              </a:rPr>
              <a:t>Result</a:t>
            </a:r>
            <a:endParaRPr kumimoji="1" lang="zh-TW" altLang="en-US" sz="6000" b="0" dirty="0">
              <a:latin typeface="DIN Alternate Medium"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41851543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BA55EAD-5AB4-B5EA-19E1-B5E5B3083F86}"/>
              </a:ext>
            </a:extLst>
          </p:cNvPr>
          <p:cNvSpPr>
            <a:spLocks noGrp="1"/>
          </p:cNvSpPr>
          <p:nvPr>
            <p:ph type="title"/>
          </p:nvPr>
        </p:nvSpPr>
        <p:spPr>
          <a:xfrm>
            <a:off x="-176065" y="-394090"/>
            <a:ext cx="5433865" cy="1325563"/>
          </a:xfrm>
        </p:spPr>
        <p:txBody>
          <a:bodyPr>
            <a:normAutofit/>
          </a:bodyPr>
          <a:lstStyle/>
          <a:p>
            <a:pPr marL="0" indent="0">
              <a:buClr>
                <a:schemeClr val="dk1"/>
              </a:buClr>
              <a:buNone/>
            </a:pPr>
            <a:r>
              <a:rPr lang="en-US" altLang="zh-TW" sz="6000" b="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rPr>
              <a:t>Future Outlook</a:t>
            </a:r>
            <a:endParaRPr lang="zh-TW" altLang="en-US" sz="6000" b="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endParaRPr>
          </a:p>
        </p:txBody>
      </p:sp>
      <p:graphicFrame>
        <p:nvGraphicFramePr>
          <p:cNvPr id="6" name="表格 6">
            <a:extLst>
              <a:ext uri="{FF2B5EF4-FFF2-40B4-BE49-F238E27FC236}">
                <a16:creationId xmlns:a16="http://schemas.microsoft.com/office/drawing/2014/main" id="{052ED0B5-8D3F-758F-4BD9-856435453B59}"/>
              </a:ext>
            </a:extLst>
          </p:cNvPr>
          <p:cNvGraphicFramePr>
            <a:graphicFrameLocks noGrp="1"/>
          </p:cNvGraphicFramePr>
          <p:nvPr>
            <p:extLst>
              <p:ext uri="{D42A27DB-BD31-4B8C-83A1-F6EECF244321}">
                <p14:modId xmlns:p14="http://schemas.microsoft.com/office/powerpoint/2010/main" val="3375716330"/>
              </p:ext>
            </p:extLst>
          </p:nvPr>
        </p:nvGraphicFramePr>
        <p:xfrm>
          <a:off x="1" y="1048218"/>
          <a:ext cx="12192000" cy="5442036"/>
        </p:xfrm>
        <a:graphic>
          <a:graphicData uri="http://schemas.openxmlformats.org/drawingml/2006/table">
            <a:tbl>
              <a:tblPr firstRow="1" bandRow="1">
                <a:tableStyleId>{073A0DAA-6AF3-43AB-8588-CEC1D06C72B9}</a:tableStyleId>
              </a:tblPr>
              <a:tblGrid>
                <a:gridCol w="2612573">
                  <a:extLst>
                    <a:ext uri="{9D8B030D-6E8A-4147-A177-3AD203B41FA5}">
                      <a16:colId xmlns:a16="http://schemas.microsoft.com/office/drawing/2014/main" val="2442398819"/>
                    </a:ext>
                  </a:extLst>
                </a:gridCol>
                <a:gridCol w="4772200">
                  <a:extLst>
                    <a:ext uri="{9D8B030D-6E8A-4147-A177-3AD203B41FA5}">
                      <a16:colId xmlns:a16="http://schemas.microsoft.com/office/drawing/2014/main" val="2016285134"/>
                    </a:ext>
                  </a:extLst>
                </a:gridCol>
                <a:gridCol w="4807227">
                  <a:extLst>
                    <a:ext uri="{9D8B030D-6E8A-4147-A177-3AD203B41FA5}">
                      <a16:colId xmlns:a16="http://schemas.microsoft.com/office/drawing/2014/main" val="170414435"/>
                    </a:ext>
                  </a:extLst>
                </a:gridCol>
              </a:tblGrid>
              <a:tr h="616572">
                <a:tc>
                  <a:txBody>
                    <a:bodyPr/>
                    <a:lstStyle/>
                    <a:p>
                      <a:pPr algn="ctr"/>
                      <a:r>
                        <a:rPr lang="en-US" altLang="zh-TW" sz="2000" b="0" kern="1200" dirty="0">
                          <a:solidFill>
                            <a:srgbClr val="0D2B48"/>
                          </a:solidFill>
                          <a:effectLst>
                            <a:glow rad="63500">
                              <a:schemeClr val="bg1">
                                <a:alpha val="10000"/>
                              </a:schemeClr>
                            </a:glow>
                          </a:effectLst>
                          <a:latin typeface="+mn-lt"/>
                          <a:ea typeface="思源黑體 TWHK Medium" panose="020B0600000000000000" pitchFamily="34" charset="-120"/>
                          <a:cs typeface="+mn-cs"/>
                        </a:rPr>
                        <a:t>Process</a:t>
                      </a:r>
                      <a:endParaRPr lang="zh-TW" altLang="en-US" sz="2000" b="0" kern="1200" dirty="0">
                        <a:solidFill>
                          <a:srgbClr val="0D2B48"/>
                        </a:solidFill>
                        <a:effectLst>
                          <a:glow rad="63500">
                            <a:schemeClr val="bg1">
                              <a:alpha val="10000"/>
                            </a:schemeClr>
                          </a:glow>
                        </a:effectLst>
                        <a:latin typeface="+mn-lt"/>
                        <a:ea typeface="思源黑體 TWHK Medium" panose="020B0600000000000000" pitchFamily="34" charset="-120"/>
                        <a:cs typeface="+mn-cs"/>
                      </a:endParaRPr>
                    </a:p>
                  </a:txBody>
                  <a:tcPr anchor="ctr">
                    <a:solidFill>
                      <a:srgbClr val="BAF8FF"/>
                    </a:solidFill>
                  </a:tcPr>
                </a:tc>
                <a:tc>
                  <a:txBody>
                    <a:bodyPr/>
                    <a:lstStyle/>
                    <a:p>
                      <a:pPr algn="ctr"/>
                      <a:r>
                        <a:rPr lang="en-US" altLang="zh-TW" sz="2000" b="0" kern="1200" dirty="0">
                          <a:solidFill>
                            <a:srgbClr val="0D2B48"/>
                          </a:solidFill>
                          <a:effectLst>
                            <a:glow rad="63500">
                              <a:schemeClr val="bg1">
                                <a:alpha val="10000"/>
                              </a:schemeClr>
                            </a:glow>
                          </a:effectLst>
                          <a:latin typeface="+mn-lt"/>
                          <a:ea typeface="思源黑體 TWHK Medium" panose="020B0600000000000000" pitchFamily="34" charset="-120"/>
                          <a:cs typeface="+mn-cs"/>
                        </a:rPr>
                        <a:t>Present Problem</a:t>
                      </a:r>
                      <a:endParaRPr lang="zh-TW" altLang="en-US" sz="2000" b="0" kern="1200" dirty="0">
                        <a:solidFill>
                          <a:srgbClr val="0D2B48"/>
                        </a:solidFill>
                        <a:effectLst>
                          <a:glow rad="63500">
                            <a:schemeClr val="bg1">
                              <a:alpha val="10000"/>
                            </a:schemeClr>
                          </a:glow>
                        </a:effectLst>
                        <a:latin typeface="+mn-lt"/>
                        <a:ea typeface="思源黑體 TWHK Medium" panose="020B0600000000000000" pitchFamily="34" charset="-120"/>
                        <a:cs typeface="+mn-cs"/>
                      </a:endParaRPr>
                    </a:p>
                  </a:txBody>
                  <a:tcPr anchor="ctr">
                    <a:solidFill>
                      <a:srgbClr val="BAF8FF"/>
                    </a:solidFill>
                  </a:tcPr>
                </a:tc>
                <a:tc>
                  <a:txBody>
                    <a:bodyPr/>
                    <a:lstStyle/>
                    <a:p>
                      <a:pPr algn="ctr"/>
                      <a:r>
                        <a:rPr lang="en-US" altLang="zh-TW" sz="2000" b="0" kern="1200" dirty="0">
                          <a:solidFill>
                            <a:srgbClr val="0D2B48"/>
                          </a:solidFill>
                          <a:effectLst>
                            <a:glow rad="63500">
                              <a:schemeClr val="bg1">
                                <a:alpha val="10000"/>
                              </a:schemeClr>
                            </a:glow>
                          </a:effectLst>
                          <a:latin typeface="+mn-lt"/>
                          <a:ea typeface="思源黑體 TWHK Medium" panose="020B0600000000000000" pitchFamily="34" charset="-120"/>
                          <a:cs typeface="+mn-cs"/>
                        </a:rPr>
                        <a:t>The Way to Improve</a:t>
                      </a:r>
                      <a:endParaRPr lang="zh-TW" altLang="en-US" sz="2000" b="0" kern="1200" dirty="0">
                        <a:solidFill>
                          <a:srgbClr val="0D2B48"/>
                        </a:solidFill>
                        <a:effectLst>
                          <a:glow rad="63500">
                            <a:schemeClr val="bg1">
                              <a:alpha val="10000"/>
                            </a:schemeClr>
                          </a:glow>
                        </a:effectLst>
                        <a:latin typeface="+mn-lt"/>
                        <a:ea typeface="思源黑體 TWHK Medium" panose="020B0600000000000000" pitchFamily="34" charset="-120"/>
                        <a:cs typeface="+mn-cs"/>
                      </a:endParaRPr>
                    </a:p>
                  </a:txBody>
                  <a:tcPr anchor="ctr">
                    <a:solidFill>
                      <a:srgbClr val="BAF8FF"/>
                    </a:solidFill>
                  </a:tcPr>
                </a:tc>
                <a:extLst>
                  <a:ext uri="{0D108BD9-81ED-4DB2-BD59-A6C34878D82A}">
                    <a16:rowId xmlns:a16="http://schemas.microsoft.com/office/drawing/2014/main" val="307292425"/>
                  </a:ext>
                </a:extLst>
              </a:tr>
              <a:tr h="10642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Data Source</a:t>
                      </a:r>
                    </a:p>
                  </a:txBody>
                  <a:tcPr anchor="ctr">
                    <a:noFill/>
                  </a:tcPr>
                </a:tc>
                <a:tc>
                  <a:txBody>
                    <a:bodyPr/>
                    <a:lstStyle/>
                    <a:p>
                      <a:pPr algn="ct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Resolution of X-ray imaging affects  the accuracy of prediction.</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tc>
                  <a:txBody>
                    <a:bodyPr/>
                    <a:lstStyle/>
                    <a:p>
                      <a:pPr algn="ct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Choose clear X-ray images.</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extLst>
                  <a:ext uri="{0D108BD9-81ED-4DB2-BD59-A6C34878D82A}">
                    <a16:rowId xmlns:a16="http://schemas.microsoft.com/office/drawing/2014/main" val="2549744145"/>
                  </a:ext>
                </a:extLst>
              </a:tr>
              <a:tr h="940311">
                <a:tc>
                  <a:txBody>
                    <a:bodyPr/>
                    <a:lstStyle/>
                    <a:p>
                      <a:pPr algn="ct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Classification</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tc>
                  <a:txBody>
                    <a:bodyPr/>
                    <a:lstStyle/>
                    <a:p>
                      <a:pPr algn="ct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Only divided into "Virus" &amp; "Bacteria"</a:t>
                      </a:r>
                      <a:r>
                        <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 </a:t>
                      </a: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 when pneumonia is predicted.</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tc>
                  <a:txBody>
                    <a:bodyPr/>
                    <a:lstStyle/>
                    <a:p>
                      <a:pPr algn="ct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Classify specific pathogens ( e.g. tuberculosis )</a:t>
                      </a:r>
                      <a:r>
                        <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 </a:t>
                      </a: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or virus type</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extLst>
                  <a:ext uri="{0D108BD9-81ED-4DB2-BD59-A6C34878D82A}">
                    <a16:rowId xmlns:a16="http://schemas.microsoft.com/office/drawing/2014/main" val="2071387564"/>
                  </a:ext>
                </a:extLst>
              </a:tr>
              <a:tr h="940311">
                <a:tc>
                  <a:txBody>
                    <a:bodyPr/>
                    <a:lstStyle/>
                    <a:p>
                      <a:pPr algn="ct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Prediction</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Unable to handle the coexistence of viruses and bacteria.</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tc>
                  <a:txBody>
                    <a:bodyPr/>
                    <a:lstStyle/>
                    <a:p>
                      <a:pPr algn="ct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Use Normal / </a:t>
                      </a:r>
                      <a:r>
                        <a:rPr lang="en-US" altLang="zh-TW" sz="2000" b="0" kern="1200" dirty="0" err="1">
                          <a:solidFill>
                            <a:srgbClr val="BAF8FF"/>
                          </a:solidFill>
                          <a:effectLst>
                            <a:glow rad="63500">
                              <a:schemeClr val="tx1">
                                <a:alpha val="20000"/>
                              </a:schemeClr>
                            </a:glow>
                          </a:effectLst>
                          <a:latin typeface="+mn-lt"/>
                          <a:ea typeface="思源黑體 TWHK Medium" panose="020B0600000000000000" pitchFamily="34" charset="-120"/>
                          <a:cs typeface="+mn-cs"/>
                        </a:rPr>
                        <a:t>Becteria</a:t>
                      </a:r>
                      <a:r>
                        <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 </a:t>
                      </a: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&amp;</a:t>
                      </a:r>
                      <a:r>
                        <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 </a:t>
                      </a: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Normal / Virus to</a:t>
                      </a:r>
                      <a:r>
                        <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 </a:t>
                      </a: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classify.</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extLst>
                  <a:ext uri="{0D108BD9-81ED-4DB2-BD59-A6C34878D82A}">
                    <a16:rowId xmlns:a16="http://schemas.microsoft.com/office/drawing/2014/main" val="4025806472"/>
                  </a:ext>
                </a:extLst>
              </a:tr>
              <a:tr h="940311">
                <a:tc>
                  <a:txBody>
                    <a:bodyPr/>
                    <a:lstStyle/>
                    <a:p>
                      <a:pPr algn="ctr"/>
                      <a:r>
                        <a:rPr lang="en-US" altLang="zh-TW" sz="2000" b="0" kern="1200">
                          <a:solidFill>
                            <a:srgbClr val="BAF8FF"/>
                          </a:solidFill>
                          <a:effectLst>
                            <a:glow rad="63500">
                              <a:schemeClr val="tx1">
                                <a:alpha val="20000"/>
                              </a:schemeClr>
                            </a:glow>
                          </a:effectLst>
                          <a:latin typeface="+mn-lt"/>
                          <a:ea typeface="思源黑體 TWHK Medium" panose="020B0600000000000000" pitchFamily="34" charset="-120"/>
                          <a:cs typeface="+mn-cs"/>
                        </a:rPr>
                        <a:t>E</a:t>
                      </a:r>
                      <a:r>
                        <a:rPr lang="zh-TW" altLang="en-US" sz="2000" b="0" kern="1200">
                          <a:solidFill>
                            <a:srgbClr val="BAF8FF"/>
                          </a:solidFill>
                          <a:effectLst>
                            <a:glow rad="63500">
                              <a:schemeClr val="tx1">
                                <a:alpha val="20000"/>
                              </a:schemeClr>
                            </a:glow>
                          </a:effectLst>
                          <a:latin typeface="+mn-lt"/>
                          <a:ea typeface="思源黑體 TWHK Medium" panose="020B0600000000000000" pitchFamily="34" charset="-120"/>
                          <a:cs typeface="+mn-cs"/>
                        </a:rPr>
                        <a:t>ns</a:t>
                      </a:r>
                      <a:r>
                        <a:rPr lang="en-US" altLang="zh-TW" sz="2000" b="0" kern="1200">
                          <a:solidFill>
                            <a:srgbClr val="BAF8FF"/>
                          </a:solidFill>
                          <a:effectLst>
                            <a:glow rad="63500">
                              <a:schemeClr val="tx1">
                                <a:alpha val="20000"/>
                              </a:schemeClr>
                            </a:glow>
                          </a:effectLst>
                          <a:latin typeface="+mn-lt"/>
                          <a:ea typeface="思源黑體 TWHK Medium" panose="020B0600000000000000" pitchFamily="34" charset="-120"/>
                          <a:cs typeface="+mn-cs"/>
                        </a:rPr>
                        <a:t>e</a:t>
                      </a:r>
                      <a:r>
                        <a:rPr lang="zh-TW" altLang="en-US" sz="2000" b="0" kern="1200">
                          <a:solidFill>
                            <a:srgbClr val="BAF8FF"/>
                          </a:solidFill>
                          <a:effectLst>
                            <a:glow rad="63500">
                              <a:schemeClr val="tx1">
                                <a:alpha val="20000"/>
                              </a:schemeClr>
                            </a:glow>
                          </a:effectLst>
                          <a:latin typeface="+mn-lt"/>
                          <a:ea typeface="思源黑體 TWHK Medium" panose="020B0600000000000000" pitchFamily="34" charset="-120"/>
                          <a:cs typeface="+mn-cs"/>
                        </a:rPr>
                        <a:t>mbl</a:t>
                      </a:r>
                      <a:r>
                        <a:rPr lang="en-US" altLang="zh-TW" sz="2000" b="0" kern="1200">
                          <a:solidFill>
                            <a:srgbClr val="BAF8FF"/>
                          </a:solidFill>
                          <a:effectLst>
                            <a:glow rad="63500">
                              <a:schemeClr val="tx1">
                                <a:alpha val="20000"/>
                              </a:schemeClr>
                            </a:glow>
                          </a:effectLst>
                          <a:latin typeface="+mn-lt"/>
                          <a:ea typeface="思源黑體 TWHK Medium" panose="020B0600000000000000" pitchFamily="34" charset="-120"/>
                          <a:cs typeface="+mn-cs"/>
                        </a:rPr>
                        <a:t>ing</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tc>
                  <a:txBody>
                    <a:bodyPr/>
                    <a:lstStyle/>
                    <a:p>
                      <a:pPr algn="ct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Extreme results affect the average.</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Choose "vote" as the e</a:t>
                      </a:r>
                      <a:r>
                        <a:rPr lang="en"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nsembling way but not </a:t>
                      </a: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"average"</a:t>
                      </a:r>
                      <a:r>
                        <a:rPr lang="en"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extLst>
                  <a:ext uri="{0D108BD9-81ED-4DB2-BD59-A6C34878D82A}">
                    <a16:rowId xmlns:a16="http://schemas.microsoft.com/office/drawing/2014/main" val="2449501495"/>
                  </a:ext>
                </a:extLst>
              </a:tr>
              <a:tr h="940311">
                <a:tc>
                  <a:txBody>
                    <a:bodyPr/>
                    <a:lstStyle/>
                    <a:p>
                      <a:pPr algn="ct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Competitiveness</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tc>
                  <a:txBody>
                    <a:bodyPr/>
                    <a:lstStyle/>
                    <a:p>
                      <a:pPr algn="ct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No other ready-made model to compare.</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tc>
                  <a:txBody>
                    <a:bodyPr/>
                    <a:lstStyle/>
                    <a:p>
                      <a:pPr algn="ct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Compare</a:t>
                      </a:r>
                      <a:r>
                        <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 </a:t>
                      </a: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with</a:t>
                      </a:r>
                      <a:r>
                        <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 </a:t>
                      </a: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the</a:t>
                      </a:r>
                      <a:r>
                        <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 </a:t>
                      </a: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result</a:t>
                      </a:r>
                      <a:r>
                        <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 </a:t>
                      </a: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of</a:t>
                      </a:r>
                      <a:r>
                        <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 </a:t>
                      </a:r>
                      <a:r>
                        <a:rPr lang="en-US" altLang="zh-TW"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rPr>
                        <a:t>the one generated by Teachable Machine.</a:t>
                      </a:r>
                      <a:endParaRPr lang="zh-TW" altLang="en-US" sz="2000" b="0" kern="1200" dirty="0">
                        <a:solidFill>
                          <a:srgbClr val="BAF8FF"/>
                        </a:solidFill>
                        <a:effectLst>
                          <a:glow rad="63500">
                            <a:schemeClr val="tx1">
                              <a:alpha val="20000"/>
                            </a:schemeClr>
                          </a:glow>
                        </a:effectLst>
                        <a:latin typeface="+mn-lt"/>
                        <a:ea typeface="思源黑體 TWHK Medium" panose="020B0600000000000000" pitchFamily="34" charset="-120"/>
                        <a:cs typeface="+mn-cs"/>
                      </a:endParaRPr>
                    </a:p>
                  </a:txBody>
                  <a:tcPr anchor="ctr">
                    <a:noFill/>
                  </a:tcPr>
                </a:tc>
                <a:extLst>
                  <a:ext uri="{0D108BD9-81ED-4DB2-BD59-A6C34878D82A}">
                    <a16:rowId xmlns:a16="http://schemas.microsoft.com/office/drawing/2014/main" val="290317869"/>
                  </a:ext>
                </a:extLst>
              </a:tr>
            </a:tbl>
          </a:graphicData>
        </a:graphic>
      </p:graphicFrame>
    </p:spTree>
    <p:extLst>
      <p:ext uri="{BB962C8B-B14F-4D97-AF65-F5344CB8AC3E}">
        <p14:creationId xmlns:p14="http://schemas.microsoft.com/office/powerpoint/2010/main" val="20730934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圓角矩形 8">
            <a:extLst>
              <a:ext uri="{FF2B5EF4-FFF2-40B4-BE49-F238E27FC236}">
                <a16:creationId xmlns:a16="http://schemas.microsoft.com/office/drawing/2014/main" id="{07CF4C0B-A470-47C5-FCC3-19029996E3F4}"/>
              </a:ext>
            </a:extLst>
          </p:cNvPr>
          <p:cNvSpPr/>
          <p:nvPr/>
        </p:nvSpPr>
        <p:spPr>
          <a:xfrm>
            <a:off x="722969" y="1654418"/>
            <a:ext cx="2227066" cy="1089873"/>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txBody>
          <a:bodyPr anchor="ctr"/>
          <a:lstStyle/>
          <a:p>
            <a:pPr algn="ctr"/>
            <a:r>
              <a:rPr lang="en-US" altLang="zh-TW" sz="2800" dirty="0">
                <a:solidFill>
                  <a:srgbClr val="BAF8FF"/>
                </a:solidFill>
                <a:effectLst>
                  <a:glow rad="63500">
                    <a:schemeClr val="tx1">
                      <a:alpha val="20000"/>
                    </a:schemeClr>
                  </a:glow>
                </a:effectLst>
                <a:latin typeface="思源黑體 TWHK Medium" panose="020B0600000000000000" pitchFamily="34" charset="-120"/>
                <a:ea typeface="思源黑體 TWHK Medium" panose="020B0600000000000000" pitchFamily="34" charset="-120"/>
              </a:rPr>
              <a:t>Medical history</a:t>
            </a:r>
            <a:endParaRPr lang="en-US" sz="2800" dirty="0">
              <a:solidFill>
                <a:srgbClr val="BAF8FF"/>
              </a:solidFill>
              <a:effectLst>
                <a:glow rad="63500">
                  <a:schemeClr val="tx1">
                    <a:alpha val="20000"/>
                  </a:schemeClr>
                </a:glow>
              </a:effectLst>
              <a:latin typeface="思源黑體 TWHK Medium" panose="020B0600000000000000" pitchFamily="34" charset="-120"/>
              <a:ea typeface="思源黑體 TWHK Medium" panose="020B0600000000000000" pitchFamily="34" charset="-120"/>
            </a:endParaRPr>
          </a:p>
        </p:txBody>
      </p:sp>
      <p:sp>
        <p:nvSpPr>
          <p:cNvPr id="13" name="圓角矩形 12">
            <a:extLst>
              <a:ext uri="{FF2B5EF4-FFF2-40B4-BE49-F238E27FC236}">
                <a16:creationId xmlns:a16="http://schemas.microsoft.com/office/drawing/2014/main" id="{F86BF233-A9B3-0485-E230-A417D0F1342F}"/>
              </a:ext>
            </a:extLst>
          </p:cNvPr>
          <p:cNvSpPr/>
          <p:nvPr/>
        </p:nvSpPr>
        <p:spPr>
          <a:xfrm>
            <a:off x="722969" y="2957650"/>
            <a:ext cx="2227067" cy="1089873"/>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txBody>
          <a:bodyPr anchor="ctr"/>
          <a:lstStyle/>
          <a:p>
            <a:pPr algn="ctr"/>
            <a:r>
              <a:rPr lang="en-US" altLang="zh-TW" sz="2800" dirty="0">
                <a:solidFill>
                  <a:srgbClr val="BAF8FF"/>
                </a:solidFill>
                <a:effectLst>
                  <a:glow rad="63500">
                    <a:schemeClr val="tx1">
                      <a:alpha val="20000"/>
                    </a:schemeClr>
                  </a:glow>
                </a:effectLst>
                <a:latin typeface="思源黑體 TWHK Medium" panose="020B0600000000000000" pitchFamily="34" charset="-120"/>
                <a:ea typeface="思源黑體 TWHK Medium" panose="020B0600000000000000" pitchFamily="34" charset="-120"/>
              </a:rPr>
              <a:t>Symptom</a:t>
            </a:r>
            <a:endParaRPr lang="en-US" sz="2800" dirty="0">
              <a:solidFill>
                <a:srgbClr val="BAF8FF"/>
              </a:solidFill>
              <a:effectLst>
                <a:glow rad="63500">
                  <a:schemeClr val="tx1">
                    <a:alpha val="20000"/>
                  </a:schemeClr>
                </a:glow>
              </a:effectLst>
              <a:latin typeface="思源黑體 TWHK Medium" panose="020B0600000000000000" pitchFamily="34" charset="-120"/>
              <a:ea typeface="思源黑體 TWHK Medium" panose="020B0600000000000000" pitchFamily="34" charset="-120"/>
            </a:endParaRPr>
          </a:p>
        </p:txBody>
      </p:sp>
      <p:sp>
        <p:nvSpPr>
          <p:cNvPr id="19" name="圓角矩形 18">
            <a:extLst>
              <a:ext uri="{FF2B5EF4-FFF2-40B4-BE49-F238E27FC236}">
                <a16:creationId xmlns:a16="http://schemas.microsoft.com/office/drawing/2014/main" id="{A3F5352B-52F7-F87F-E0E3-A3B525E8C01D}"/>
              </a:ext>
            </a:extLst>
          </p:cNvPr>
          <p:cNvSpPr/>
          <p:nvPr/>
        </p:nvSpPr>
        <p:spPr>
          <a:xfrm>
            <a:off x="4257379" y="1649508"/>
            <a:ext cx="2407190" cy="1089873"/>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txBody>
          <a:bodyPr anchor="ctr"/>
          <a:lstStyle/>
          <a:p>
            <a:pPr algn="ctr"/>
            <a:r>
              <a:rPr lang="en-US" sz="3200" dirty="0">
                <a:solidFill>
                  <a:srgbClr val="BAF8FF"/>
                </a:solidFill>
                <a:effectLst>
                  <a:glow rad="63500">
                    <a:schemeClr val="tx1">
                      <a:alpha val="20000"/>
                    </a:schemeClr>
                  </a:glow>
                </a:effectLst>
                <a:latin typeface="思源黑體 TWHK Medium" panose="020B0600000000000000" pitchFamily="34" charset="-120"/>
                <a:ea typeface="思源黑體 TWHK Medium" panose="020B0600000000000000" pitchFamily="34" charset="-120"/>
              </a:rPr>
              <a:t>Prediction  Models</a:t>
            </a:r>
          </a:p>
        </p:txBody>
      </p:sp>
      <p:sp>
        <p:nvSpPr>
          <p:cNvPr id="22" name="圓角矩形 21">
            <a:extLst>
              <a:ext uri="{FF2B5EF4-FFF2-40B4-BE49-F238E27FC236}">
                <a16:creationId xmlns:a16="http://schemas.microsoft.com/office/drawing/2014/main" id="{794635B1-984A-F825-C2A2-1EDFDBD386F9}"/>
              </a:ext>
            </a:extLst>
          </p:cNvPr>
          <p:cNvSpPr/>
          <p:nvPr/>
        </p:nvSpPr>
        <p:spPr>
          <a:xfrm>
            <a:off x="7971913" y="1649508"/>
            <a:ext cx="1620496" cy="1089873"/>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txBody>
          <a:bodyPr anchor="ctr"/>
          <a:lstStyle/>
          <a:p>
            <a:pPr algn="ctr"/>
            <a:r>
              <a:rPr lang="en-US" altLang="zh-TW" sz="3200" dirty="0" err="1">
                <a:solidFill>
                  <a:srgbClr val="BAF8FF"/>
                </a:solidFill>
                <a:effectLst>
                  <a:glow rad="63500">
                    <a:schemeClr val="tx1">
                      <a:alpha val="20000"/>
                    </a:schemeClr>
                  </a:glow>
                </a:effectLst>
                <a:latin typeface="思源黑體 TWHK Medium" panose="020B0600000000000000" pitchFamily="34" charset="-120"/>
                <a:ea typeface="思源黑體 TWHK Medium" panose="020B0600000000000000" pitchFamily="34" charset="-120"/>
              </a:rPr>
              <a:t>CADx</a:t>
            </a:r>
            <a:endParaRPr lang="en-US" sz="3200" dirty="0">
              <a:solidFill>
                <a:srgbClr val="BAF8FF"/>
              </a:solidFill>
              <a:effectLst>
                <a:glow rad="63500">
                  <a:schemeClr val="tx1">
                    <a:alpha val="20000"/>
                  </a:schemeClr>
                </a:glow>
              </a:effectLst>
              <a:latin typeface="思源黑體 TWHK Medium" panose="020B0600000000000000" pitchFamily="34" charset="-120"/>
              <a:ea typeface="思源黑體 TWHK Medium" panose="020B0600000000000000" pitchFamily="34" charset="-120"/>
            </a:endParaRPr>
          </a:p>
        </p:txBody>
      </p:sp>
      <p:sp>
        <p:nvSpPr>
          <p:cNvPr id="25" name="圓角矩形 24">
            <a:extLst>
              <a:ext uri="{FF2B5EF4-FFF2-40B4-BE49-F238E27FC236}">
                <a16:creationId xmlns:a16="http://schemas.microsoft.com/office/drawing/2014/main" id="{DBC451FB-9FC2-CFA1-0B4A-64EA1C023B6A}"/>
              </a:ext>
            </a:extLst>
          </p:cNvPr>
          <p:cNvSpPr/>
          <p:nvPr/>
        </p:nvSpPr>
        <p:spPr>
          <a:xfrm>
            <a:off x="722969" y="4278301"/>
            <a:ext cx="2227066" cy="1089873"/>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txBody>
          <a:bodyPr anchor="ctr"/>
          <a:lstStyle/>
          <a:p>
            <a:pPr algn="ctr"/>
            <a:r>
              <a:rPr lang="en-US" altLang="zh-TW" sz="2800" dirty="0">
                <a:solidFill>
                  <a:srgbClr val="BAF8FF"/>
                </a:solidFill>
                <a:effectLst>
                  <a:glow rad="63500">
                    <a:schemeClr val="tx1">
                      <a:alpha val="20000"/>
                    </a:schemeClr>
                  </a:glow>
                </a:effectLst>
                <a:latin typeface="思源黑體 TWHK Medium" panose="020B0600000000000000" pitchFamily="34" charset="-120"/>
                <a:ea typeface="思源黑體 TWHK Medium" panose="020B0600000000000000" pitchFamily="34" charset="-120"/>
              </a:rPr>
              <a:t>Medical Images</a:t>
            </a:r>
            <a:endParaRPr lang="zh-TW" altLang="en-US" sz="2800" dirty="0">
              <a:solidFill>
                <a:srgbClr val="BAF8FF"/>
              </a:solidFill>
              <a:effectLst>
                <a:glow rad="63500">
                  <a:schemeClr val="tx1">
                    <a:alpha val="20000"/>
                  </a:schemeClr>
                </a:glow>
              </a:effectLst>
              <a:latin typeface="思源黑體 TWHK Medium" panose="020B0600000000000000" pitchFamily="34" charset="-120"/>
              <a:ea typeface="思源黑體 TWHK Medium" panose="020B0600000000000000" pitchFamily="34" charset="-120"/>
            </a:endParaRPr>
          </a:p>
        </p:txBody>
      </p:sp>
      <p:cxnSp>
        <p:nvCxnSpPr>
          <p:cNvPr id="29" name="直線箭頭接點 28">
            <a:extLst>
              <a:ext uri="{FF2B5EF4-FFF2-40B4-BE49-F238E27FC236}">
                <a16:creationId xmlns:a16="http://schemas.microsoft.com/office/drawing/2014/main" id="{8DDDAAD8-1B37-1426-BA04-3C927DFEFF35}"/>
              </a:ext>
            </a:extLst>
          </p:cNvPr>
          <p:cNvCxnSpPr>
            <a:cxnSpLocks/>
            <a:stCxn id="13" idx="3"/>
            <a:endCxn id="19" idx="1"/>
          </p:cNvCxnSpPr>
          <p:nvPr/>
        </p:nvCxnSpPr>
        <p:spPr>
          <a:xfrm flipV="1">
            <a:off x="2950036" y="2194445"/>
            <a:ext cx="1307343" cy="1308142"/>
          </a:xfrm>
          <a:prstGeom prst="straightConnector1">
            <a:avLst/>
          </a:prstGeom>
          <a:ln w="73025">
            <a:solidFill>
              <a:srgbClr val="BAF8FF"/>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箭頭接點 32">
            <a:extLst>
              <a:ext uri="{FF2B5EF4-FFF2-40B4-BE49-F238E27FC236}">
                <a16:creationId xmlns:a16="http://schemas.microsoft.com/office/drawing/2014/main" id="{8F95B660-F6A9-D94B-ECF7-D1E110B2D7E5}"/>
              </a:ext>
            </a:extLst>
          </p:cNvPr>
          <p:cNvCxnSpPr>
            <a:cxnSpLocks/>
            <a:stCxn id="9" idx="3"/>
            <a:endCxn id="19" idx="1"/>
          </p:cNvCxnSpPr>
          <p:nvPr/>
        </p:nvCxnSpPr>
        <p:spPr>
          <a:xfrm flipV="1">
            <a:off x="2950035" y="2194445"/>
            <a:ext cx="1307344" cy="4910"/>
          </a:xfrm>
          <a:prstGeom prst="straightConnector1">
            <a:avLst/>
          </a:prstGeom>
          <a:ln w="73025">
            <a:solidFill>
              <a:srgbClr val="BAF8FF"/>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箭頭接點 34">
            <a:extLst>
              <a:ext uri="{FF2B5EF4-FFF2-40B4-BE49-F238E27FC236}">
                <a16:creationId xmlns:a16="http://schemas.microsoft.com/office/drawing/2014/main" id="{A2F36FAD-EA02-29F6-F83F-ACDEB7607AC8}"/>
              </a:ext>
            </a:extLst>
          </p:cNvPr>
          <p:cNvCxnSpPr>
            <a:cxnSpLocks/>
            <a:stCxn id="25" idx="3"/>
            <a:endCxn id="19" idx="1"/>
          </p:cNvCxnSpPr>
          <p:nvPr/>
        </p:nvCxnSpPr>
        <p:spPr>
          <a:xfrm flipV="1">
            <a:off x="2950035" y="2194445"/>
            <a:ext cx="1307344" cy="2628793"/>
          </a:xfrm>
          <a:prstGeom prst="straightConnector1">
            <a:avLst/>
          </a:prstGeom>
          <a:ln w="73025">
            <a:solidFill>
              <a:srgbClr val="BAF8FF"/>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線箭頭接點 36">
            <a:extLst>
              <a:ext uri="{FF2B5EF4-FFF2-40B4-BE49-F238E27FC236}">
                <a16:creationId xmlns:a16="http://schemas.microsoft.com/office/drawing/2014/main" id="{347E8870-273F-491F-5196-F5E623DAB59D}"/>
              </a:ext>
            </a:extLst>
          </p:cNvPr>
          <p:cNvCxnSpPr>
            <a:cxnSpLocks/>
            <a:stCxn id="19" idx="3"/>
            <a:endCxn id="22" idx="1"/>
          </p:cNvCxnSpPr>
          <p:nvPr/>
        </p:nvCxnSpPr>
        <p:spPr>
          <a:xfrm>
            <a:off x="6664569" y="2194445"/>
            <a:ext cx="1307344" cy="0"/>
          </a:xfrm>
          <a:prstGeom prst="straightConnector1">
            <a:avLst/>
          </a:prstGeom>
          <a:ln w="73025">
            <a:solidFill>
              <a:srgbClr val="BAF8FF"/>
            </a:solidFill>
            <a:tailEnd type="triangle"/>
          </a:ln>
        </p:spPr>
        <p:style>
          <a:lnRef idx="1">
            <a:schemeClr val="accent1"/>
          </a:lnRef>
          <a:fillRef idx="0">
            <a:schemeClr val="accent1"/>
          </a:fillRef>
          <a:effectRef idx="0">
            <a:schemeClr val="accent1"/>
          </a:effectRef>
          <a:fontRef idx="minor">
            <a:schemeClr val="tx1"/>
          </a:fontRef>
        </p:style>
      </p:cxnSp>
      <p:pic>
        <p:nvPicPr>
          <p:cNvPr id="43" name="圖片 42">
            <a:extLst>
              <a:ext uri="{FF2B5EF4-FFF2-40B4-BE49-F238E27FC236}">
                <a16:creationId xmlns:a16="http://schemas.microsoft.com/office/drawing/2014/main" id="{76761C57-9606-9F69-0A8D-0274825282AE}"/>
              </a:ext>
            </a:extLst>
          </p:cNvPr>
          <p:cNvPicPr>
            <a:picLocks noChangeAspect="1"/>
          </p:cNvPicPr>
          <p:nvPr/>
        </p:nvPicPr>
        <p:blipFill rotWithShape="1">
          <a:blip r:embed="rId2"/>
          <a:srcRect b="839"/>
          <a:stretch/>
        </p:blipFill>
        <p:spPr>
          <a:xfrm>
            <a:off x="4306824" y="3660091"/>
            <a:ext cx="8929603" cy="3197909"/>
          </a:xfrm>
          <a:prstGeom prst="rect">
            <a:avLst/>
          </a:prstGeom>
        </p:spPr>
      </p:pic>
      <p:sp>
        <p:nvSpPr>
          <p:cNvPr id="15" name="標題 1">
            <a:extLst>
              <a:ext uri="{FF2B5EF4-FFF2-40B4-BE49-F238E27FC236}">
                <a16:creationId xmlns:a16="http://schemas.microsoft.com/office/drawing/2014/main" id="{E04AF9AB-F003-4784-BDD8-9012EBC2202C}"/>
              </a:ext>
            </a:extLst>
          </p:cNvPr>
          <p:cNvSpPr txBox="1">
            <a:spLocks/>
          </p:cNvSpPr>
          <p:nvPr/>
        </p:nvSpPr>
        <p:spPr>
          <a:xfrm>
            <a:off x="-195943" y="-404029"/>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cs typeface="+mj-cs"/>
              </a:defRPr>
            </a:lvl1pPr>
          </a:lstStyle>
          <a:p>
            <a:pPr>
              <a:buClr>
                <a:schemeClr val="dk1"/>
              </a:buClr>
            </a:pPr>
            <a:r>
              <a:rPr lang="en-US" altLang="zh-TW" sz="6000" b="0">
                <a:effectLst>
                  <a:glow rad="63500">
                    <a:schemeClr val="tx1">
                      <a:alpha val="20000"/>
                    </a:schemeClr>
                  </a:glow>
                </a:effectLst>
                <a:latin typeface="DIN Alternate Medium" panose="02020500000000000000" pitchFamily="18" charset="0"/>
                <a:ea typeface="思源黑體 TWHK Medium" panose="020B0600000000000000" pitchFamily="34" charset="-120"/>
              </a:rPr>
              <a:t>Future Outlook</a:t>
            </a:r>
            <a:endParaRPr lang="zh-TW" altLang="en-US" sz="6000" b="0" dirty="0">
              <a:effectLst>
                <a:glow rad="63500">
                  <a:schemeClr val="tx1">
                    <a:alpha val="20000"/>
                  </a:schemeClr>
                </a:glow>
              </a:effectLst>
              <a:latin typeface="DIN Alternate Medium"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2464445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87746044-5AFA-92B3-1F50-C6CC62C2A25E}"/>
              </a:ext>
            </a:extLst>
          </p:cNvPr>
          <p:cNvSpPr/>
          <p:nvPr/>
        </p:nvSpPr>
        <p:spPr>
          <a:xfrm>
            <a:off x="-182613" y="-325781"/>
            <a:ext cx="3345788" cy="1015663"/>
          </a:xfrm>
          <a:prstGeom prst="rect">
            <a:avLst/>
          </a:prstGeom>
          <a:noFill/>
          <a:ln>
            <a:noFill/>
          </a:ln>
        </p:spPr>
        <p:txBody>
          <a:bodyPr spcFirstLastPara="1" wrap="square" lIns="91425" tIns="91425" rIns="91425" bIns="91425" anchor="t" anchorCtr="0">
            <a:noAutofit/>
          </a:bodyPr>
          <a:lstStyle/>
          <a:p>
            <a:pPr>
              <a:buClr>
                <a:srgbClr val="FFFFFF"/>
              </a:buClr>
              <a:buSzPts val="2400"/>
            </a:pPr>
            <a:r>
              <a:rPr lang="en-US" altLang="zh-TW" sz="600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rPr>
              <a:t>Problem</a:t>
            </a:r>
            <a:endParaRPr lang="zh-TW" altLang="en-US" sz="600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endParaRPr>
          </a:p>
        </p:txBody>
      </p:sp>
      <p:sp>
        <p:nvSpPr>
          <p:cNvPr id="5" name="文字方塊 4">
            <a:extLst>
              <a:ext uri="{FF2B5EF4-FFF2-40B4-BE49-F238E27FC236}">
                <a16:creationId xmlns:a16="http://schemas.microsoft.com/office/drawing/2014/main" id="{9CB5265E-0A31-2F52-BC06-EAE4EFE8FDDC}"/>
              </a:ext>
            </a:extLst>
          </p:cNvPr>
          <p:cNvSpPr txBox="1"/>
          <p:nvPr/>
        </p:nvSpPr>
        <p:spPr>
          <a:xfrm>
            <a:off x="1032277" y="2588412"/>
            <a:ext cx="9423687" cy="1938992"/>
          </a:xfrm>
          <a:prstGeom prst="rect">
            <a:avLst/>
          </a:prstGeom>
          <a:noFill/>
        </p:spPr>
        <p:txBody>
          <a:bodyPr wrap="square">
            <a:spAutoFit/>
          </a:bodyPr>
          <a:lstStyle/>
          <a:p>
            <a:r>
              <a:rPr lang="zh-TW" altLang="en-US" sz="2000" dirty="0">
                <a:solidFill>
                  <a:srgbClr val="BAF8FF"/>
                </a:solidFill>
                <a:effectLst>
                  <a:glow rad="63500">
                    <a:schemeClr val="tx1">
                      <a:alpha val="20000"/>
                    </a:schemeClr>
                  </a:glow>
                </a:effectLst>
                <a:ea typeface="思源黑體 TWHK Medium" panose="020B0600000000000000" pitchFamily="34" charset="-120"/>
              </a:rPr>
              <a:t>　　</a:t>
            </a:r>
            <a:r>
              <a:rPr lang="en-US" altLang="zh-TW" sz="2000" dirty="0">
                <a:solidFill>
                  <a:srgbClr val="BAF8FF"/>
                </a:solidFill>
                <a:effectLst>
                  <a:glow rad="63500">
                    <a:schemeClr val="tx1">
                      <a:alpha val="20000"/>
                    </a:schemeClr>
                  </a:glow>
                </a:effectLst>
                <a:ea typeface="思源黑體 TWHK Medium" panose="020B0600000000000000" pitchFamily="34" charset="-120"/>
              </a:rPr>
              <a:t>The outbreak of the Covid-19 in late 2019 triggered a global epidemic of infectious diseases and paralyzed the global healthcare system.
</a:t>
            </a:r>
            <a:endParaRPr lang="en-US" altLang="zh-TW" sz="2000" dirty="0">
              <a:solidFill>
                <a:srgbClr val="BAF8FF"/>
              </a:solidFill>
              <a:effectLst>
                <a:glow rad="63500">
                  <a:schemeClr val="tx1">
                    <a:alpha val="20000"/>
                  </a:schemeClr>
                </a:glow>
              </a:effectLst>
              <a:ea typeface="思源黑體 TWHK Medium" panose="020B0600000000000000" pitchFamily="34" charset="-120"/>
              <a:cs typeface="Arial"/>
              <a:sym typeface="Arial"/>
            </a:endParaRPr>
          </a:p>
          <a:p>
            <a:r>
              <a:rPr lang="en-US" altLang="zh-TW" sz="2000" dirty="0">
                <a:solidFill>
                  <a:srgbClr val="BAF8FF"/>
                </a:solidFill>
                <a:effectLst>
                  <a:glow rad="63500">
                    <a:schemeClr val="tx1">
                      <a:alpha val="20000"/>
                    </a:schemeClr>
                  </a:glow>
                </a:effectLst>
                <a:ea typeface="思源黑體 TWHK Medium" panose="020B0600000000000000" pitchFamily="34" charset="-120"/>
                <a:cs typeface="Arial"/>
                <a:sym typeface="Arial"/>
              </a:rPr>
              <a:t>	When a patient with suspected Covid-19 is sent to the hospital, it is necessary to quickly judge its severity so that the amount of medical treatment can be properly allocated to prevent severe patients from running out of resources.</a:t>
            </a:r>
          </a:p>
        </p:txBody>
      </p:sp>
      <p:pic>
        <p:nvPicPr>
          <p:cNvPr id="3" name="圖片 2">
            <a:extLst>
              <a:ext uri="{FF2B5EF4-FFF2-40B4-BE49-F238E27FC236}">
                <a16:creationId xmlns:a16="http://schemas.microsoft.com/office/drawing/2014/main" id="{E61A49FB-36A4-4D41-9366-D611A75B43B1}"/>
              </a:ext>
            </a:extLst>
          </p:cNvPr>
          <p:cNvPicPr>
            <a:picLocks noChangeAspect="1"/>
          </p:cNvPicPr>
          <p:nvPr/>
        </p:nvPicPr>
        <p:blipFill>
          <a:blip r:embed="rId2"/>
          <a:stretch>
            <a:fillRect/>
          </a:stretch>
        </p:blipFill>
        <p:spPr>
          <a:xfrm rot="516790">
            <a:off x="3983129" y="497356"/>
            <a:ext cx="8355211" cy="1779126"/>
          </a:xfrm>
          <a:prstGeom prst="rect">
            <a:avLst/>
          </a:prstGeom>
        </p:spPr>
      </p:pic>
      <p:pic>
        <p:nvPicPr>
          <p:cNvPr id="10" name="圖片 9">
            <a:extLst>
              <a:ext uri="{FF2B5EF4-FFF2-40B4-BE49-F238E27FC236}">
                <a16:creationId xmlns:a16="http://schemas.microsoft.com/office/drawing/2014/main" id="{8778EE7F-C43D-447E-A40E-5833E9DA5901}"/>
              </a:ext>
            </a:extLst>
          </p:cNvPr>
          <p:cNvPicPr>
            <a:picLocks noChangeAspect="1"/>
          </p:cNvPicPr>
          <p:nvPr/>
        </p:nvPicPr>
        <p:blipFill>
          <a:blip r:embed="rId3"/>
          <a:stretch>
            <a:fillRect/>
          </a:stretch>
        </p:blipFill>
        <p:spPr>
          <a:xfrm rot="20182155">
            <a:off x="8631233" y="4503365"/>
            <a:ext cx="3649460" cy="1032293"/>
          </a:xfrm>
          <a:prstGeom prst="rect">
            <a:avLst/>
          </a:prstGeom>
        </p:spPr>
      </p:pic>
      <p:pic>
        <p:nvPicPr>
          <p:cNvPr id="12" name="圖片 11">
            <a:extLst>
              <a:ext uri="{FF2B5EF4-FFF2-40B4-BE49-F238E27FC236}">
                <a16:creationId xmlns:a16="http://schemas.microsoft.com/office/drawing/2014/main" id="{B5853011-81C1-4A2F-826D-15E96BFAD707}"/>
              </a:ext>
            </a:extLst>
          </p:cNvPr>
          <p:cNvPicPr>
            <a:picLocks noChangeAspect="1"/>
          </p:cNvPicPr>
          <p:nvPr/>
        </p:nvPicPr>
        <p:blipFill>
          <a:blip r:embed="rId4"/>
          <a:stretch>
            <a:fillRect/>
          </a:stretch>
        </p:blipFill>
        <p:spPr>
          <a:xfrm rot="465698">
            <a:off x="-121927" y="5220347"/>
            <a:ext cx="8262488" cy="1421433"/>
          </a:xfrm>
          <a:prstGeom prst="rect">
            <a:avLst/>
          </a:prstGeom>
        </p:spPr>
      </p:pic>
    </p:spTree>
    <p:extLst>
      <p:ext uri="{BB962C8B-B14F-4D97-AF65-F5344CB8AC3E}">
        <p14:creationId xmlns:p14="http://schemas.microsoft.com/office/powerpoint/2010/main" val="12200264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D4A18C4-98F7-D4AA-8893-7106E8BAE928}"/>
              </a:ext>
            </a:extLst>
          </p:cNvPr>
          <p:cNvSpPr>
            <a:spLocks noGrp="1"/>
          </p:cNvSpPr>
          <p:nvPr>
            <p:ph type="title"/>
          </p:nvPr>
        </p:nvSpPr>
        <p:spPr>
          <a:xfrm>
            <a:off x="-174172" y="-390346"/>
            <a:ext cx="7886700" cy="1325563"/>
          </a:xfrm>
        </p:spPr>
        <p:txBody>
          <a:bodyPr>
            <a:normAutofit/>
          </a:bodyPr>
          <a:lstStyle/>
          <a:p>
            <a:r>
              <a:rPr kumimoji="1" lang="en-US" altLang="zh-TW" sz="6000" b="0" dirty="0">
                <a:latin typeface="DIN Alternate Medium" panose="02020500000000000000" pitchFamily="18" charset="0"/>
                <a:ea typeface="思源黑體 TWHK Medium" panose="020B0600000000000000" pitchFamily="34" charset="-120"/>
              </a:rPr>
              <a:t>Reference</a:t>
            </a:r>
            <a:endParaRPr kumimoji="1" lang="zh-TW" altLang="en-US" sz="6000" b="0" dirty="0">
              <a:latin typeface="DIN Alternate Medium" panose="02020500000000000000" pitchFamily="18" charset="0"/>
              <a:ea typeface="思源黑體 TWHK Medium" panose="020B0600000000000000" pitchFamily="34" charset="-120"/>
            </a:endParaRPr>
          </a:p>
        </p:txBody>
      </p:sp>
      <p:sp>
        <p:nvSpPr>
          <p:cNvPr id="4" name="矩形 3">
            <a:extLst>
              <a:ext uri="{FF2B5EF4-FFF2-40B4-BE49-F238E27FC236}">
                <a16:creationId xmlns:a16="http://schemas.microsoft.com/office/drawing/2014/main" id="{5B927316-2E41-DEDF-84C6-B3BBC10AA8E4}"/>
              </a:ext>
            </a:extLst>
          </p:cNvPr>
          <p:cNvSpPr/>
          <p:nvPr/>
        </p:nvSpPr>
        <p:spPr>
          <a:xfrm>
            <a:off x="261257" y="1197620"/>
            <a:ext cx="11669486" cy="4893647"/>
          </a:xfrm>
          <a:prstGeom prst="rect">
            <a:avLst/>
          </a:prstGeom>
        </p:spPr>
        <p:txBody>
          <a:bodyPr wrap="square">
            <a:spAutoFit/>
          </a:bodyPr>
          <a:lstStyle/>
          <a:p>
            <a:pPr marL="342900" indent="-342900">
              <a:buClr>
                <a:srgbClr val="BAF8FF"/>
              </a:buClr>
              <a:buFont typeface="Wingdings" panose="05000000000000000000" pitchFamily="2" charset="2"/>
              <a:buChar char="ü"/>
            </a:pPr>
            <a:r>
              <a:rPr lang="zh-TW" altLang="en-US" sz="2400" dirty="0">
                <a:solidFill>
                  <a:srgbClr val="BAF8FF"/>
                </a:solidFill>
                <a:effectLst>
                  <a:glow rad="63500">
                    <a:schemeClr val="bg1">
                      <a:alpha val="10000"/>
                    </a:schemeClr>
                  </a:glow>
                </a:effectLst>
                <a:latin typeface="DIN Alternate Light" panose="02020500000000000000" pitchFamily="18" charset="0"/>
              </a:rPr>
              <a:t>https</a:t>
            </a:r>
            <a:r>
              <a:rPr lang="en-US" altLang="zh-TW" sz="2400" dirty="0">
                <a:solidFill>
                  <a:srgbClr val="BAF8FF"/>
                </a:solidFill>
                <a:effectLst>
                  <a:glow rad="63500">
                    <a:schemeClr val="bg1">
                      <a:alpha val="10000"/>
                    </a:schemeClr>
                  </a:glow>
                </a:effectLst>
                <a:latin typeface="DIN Alternate Light" panose="02020500000000000000" pitchFamily="18" charset="0"/>
              </a:rPr>
              <a:t>=</a:t>
            </a:r>
            <a:r>
              <a:rPr lang="zh-TW" altLang="en-US" sz="2400" dirty="0">
                <a:solidFill>
                  <a:srgbClr val="BAF8FF"/>
                </a:solidFill>
                <a:effectLst>
                  <a:glow rad="63500">
                    <a:schemeClr val="bg1">
                      <a:alpha val="10000"/>
                    </a:schemeClr>
                  </a:glow>
                </a:effectLst>
                <a:latin typeface="DIN Alternate Light" panose="02020500000000000000" pitchFamily="18" charset="0"/>
              </a:rPr>
              <a:t>//www.kaggle.com/datasets/paultimothymooney/chest-xray-pneumonia/code</a:t>
            </a:r>
          </a:p>
          <a:p>
            <a:pPr marL="342900" indent="-342900">
              <a:buClr>
                <a:srgbClr val="BAF8FF"/>
              </a:buClr>
              <a:buFont typeface="Wingdings" panose="05000000000000000000" pitchFamily="2" charset="2"/>
              <a:buChar char="ü"/>
            </a:pPr>
            <a:r>
              <a:rPr lang="zh-TW" altLang="en-US" sz="2400" dirty="0">
                <a:solidFill>
                  <a:srgbClr val="BAF8FF"/>
                </a:solidFill>
                <a:effectLst>
                  <a:glow rad="63500">
                    <a:schemeClr val="bg1">
                      <a:alpha val="10000"/>
                    </a:schemeClr>
                  </a:glow>
                </a:effectLst>
                <a:latin typeface="DIN Alternate Light" panose="02020500000000000000" pitchFamily="18" charset="0"/>
              </a:rPr>
              <a:t>https</a:t>
            </a:r>
            <a:r>
              <a:rPr lang="en-US" altLang="zh-TW" sz="2400" dirty="0">
                <a:solidFill>
                  <a:srgbClr val="BAF8FF"/>
                </a:solidFill>
                <a:effectLst>
                  <a:glow rad="63500">
                    <a:schemeClr val="bg1">
                      <a:alpha val="10000"/>
                    </a:schemeClr>
                  </a:glow>
                </a:effectLst>
                <a:latin typeface="DIN Alternate Light" panose="02020500000000000000" pitchFamily="18" charset="0"/>
              </a:rPr>
              <a:t>=</a:t>
            </a:r>
            <a:r>
              <a:rPr lang="zh-TW" altLang="en-US" sz="2400" dirty="0">
                <a:solidFill>
                  <a:srgbClr val="BAF8FF"/>
                </a:solidFill>
                <a:effectLst>
                  <a:glow rad="63500">
                    <a:schemeClr val="bg1">
                      <a:alpha val="10000"/>
                    </a:schemeClr>
                  </a:glow>
                </a:effectLst>
                <a:latin typeface="DIN Alternate Light" panose="02020500000000000000" pitchFamily="18" charset="0"/>
              </a:rPr>
              <a:t>//www.kaggle.com/code/karnikakapoor/pneumonia-diagnosis-convnet-model</a:t>
            </a:r>
            <a:endParaRPr lang="en-US" altLang="zh-TW" sz="2400" dirty="0">
              <a:solidFill>
                <a:srgbClr val="BAF8FF"/>
              </a:solidFill>
              <a:effectLst>
                <a:glow rad="63500">
                  <a:schemeClr val="bg1">
                    <a:alpha val="10000"/>
                  </a:schemeClr>
                </a:glow>
              </a:effectLst>
              <a:latin typeface="DIN Alternate Light" panose="02020500000000000000" pitchFamily="18" charset="0"/>
            </a:endParaRPr>
          </a:p>
          <a:p>
            <a:pPr marL="342900" indent="-342900">
              <a:buClr>
                <a:srgbClr val="BAF8FF"/>
              </a:buClr>
              <a:buFont typeface="Wingdings" panose="05000000000000000000" pitchFamily="2" charset="2"/>
              <a:buChar char="ü"/>
            </a:pPr>
            <a:r>
              <a:rPr lang="zh-TW" altLang="en-US" sz="2400" dirty="0">
                <a:solidFill>
                  <a:srgbClr val="BAF8FF"/>
                </a:solidFill>
                <a:effectLst>
                  <a:glow rad="63500">
                    <a:schemeClr val="bg1">
                      <a:alpha val="10000"/>
                    </a:schemeClr>
                  </a:glow>
                </a:effectLst>
                <a:latin typeface="DIN Alternate Light" panose="02020500000000000000" pitchFamily="18" charset="0"/>
              </a:rPr>
              <a:t>https</a:t>
            </a:r>
            <a:r>
              <a:rPr lang="en-US" altLang="zh-TW" sz="2400" dirty="0">
                <a:solidFill>
                  <a:srgbClr val="BAF8FF"/>
                </a:solidFill>
                <a:effectLst>
                  <a:glow rad="63500">
                    <a:schemeClr val="bg1">
                      <a:alpha val="10000"/>
                    </a:schemeClr>
                  </a:glow>
                </a:effectLst>
                <a:latin typeface="DIN Alternate Light" panose="02020500000000000000" pitchFamily="18" charset="0"/>
              </a:rPr>
              <a:t>=</a:t>
            </a:r>
            <a:r>
              <a:rPr lang="zh-TW" altLang="en-US" sz="2400" dirty="0">
                <a:solidFill>
                  <a:srgbClr val="BAF8FF"/>
                </a:solidFill>
                <a:effectLst>
                  <a:glow rad="63500">
                    <a:schemeClr val="bg1">
                      <a:alpha val="10000"/>
                    </a:schemeClr>
                  </a:glow>
                </a:effectLst>
                <a:latin typeface="DIN Alternate Light" panose="02020500000000000000" pitchFamily="18" charset="0"/>
              </a:rPr>
              <a:t>//www.kaggle.com/code/madz2000/pneumonia-detection-using-cnn-92-6-accuracy </a:t>
            </a:r>
            <a:endParaRPr lang="en-US" altLang="zh-TW" sz="2400" dirty="0">
              <a:solidFill>
                <a:srgbClr val="BAF8FF"/>
              </a:solidFill>
              <a:effectLst>
                <a:glow rad="63500">
                  <a:schemeClr val="bg1">
                    <a:alpha val="10000"/>
                  </a:schemeClr>
                </a:glow>
              </a:effectLst>
              <a:latin typeface="DIN Alternate Light" panose="02020500000000000000" pitchFamily="18" charset="0"/>
            </a:endParaRPr>
          </a:p>
          <a:p>
            <a:pPr marL="342900" indent="-342900">
              <a:buClr>
                <a:srgbClr val="BAF8FF"/>
              </a:buClr>
              <a:buFont typeface="Wingdings" panose="05000000000000000000" pitchFamily="2" charset="2"/>
              <a:buChar char="ü"/>
            </a:pPr>
            <a:r>
              <a:rPr lang="zh-TW" altLang="en-US" sz="2400" dirty="0">
                <a:solidFill>
                  <a:srgbClr val="BAF8FF"/>
                </a:solidFill>
                <a:effectLst>
                  <a:glow rad="63500">
                    <a:schemeClr val="bg1">
                      <a:alpha val="10000"/>
                    </a:schemeClr>
                  </a:glow>
                </a:effectLst>
                <a:latin typeface="DIN Alternate Light" panose="02020500000000000000" pitchFamily="18" charset="0"/>
              </a:rPr>
              <a:t>https</a:t>
            </a:r>
            <a:r>
              <a:rPr lang="en-US" altLang="zh-TW" sz="2400" dirty="0">
                <a:solidFill>
                  <a:srgbClr val="BAF8FF"/>
                </a:solidFill>
                <a:effectLst>
                  <a:glow rad="63500">
                    <a:schemeClr val="bg1">
                      <a:alpha val="10000"/>
                    </a:schemeClr>
                  </a:glow>
                </a:effectLst>
                <a:latin typeface="DIN Alternate Light" panose="02020500000000000000" pitchFamily="18" charset="0"/>
              </a:rPr>
              <a:t>=</a:t>
            </a:r>
            <a:r>
              <a:rPr lang="zh-TW" altLang="en-US" sz="2400" dirty="0">
                <a:solidFill>
                  <a:srgbClr val="BAF8FF"/>
                </a:solidFill>
                <a:effectLst>
                  <a:glow rad="63500">
                    <a:schemeClr val="bg1">
                      <a:alpha val="10000"/>
                    </a:schemeClr>
                  </a:glow>
                </a:effectLst>
                <a:latin typeface="DIN Alternate Light" panose="02020500000000000000" pitchFamily="18" charset="0"/>
              </a:rPr>
              <a:t>//www.kaggle.com/code/alisultanov/pneumonia-diagnosis-using-resne</a:t>
            </a:r>
            <a:endParaRPr lang="en-US" altLang="zh-TW" sz="2400" dirty="0">
              <a:solidFill>
                <a:srgbClr val="BAF8FF"/>
              </a:solidFill>
              <a:effectLst>
                <a:glow rad="63500">
                  <a:schemeClr val="bg1">
                    <a:alpha val="10000"/>
                  </a:schemeClr>
                </a:glow>
              </a:effectLst>
              <a:latin typeface="DIN Alternate Light" panose="02020500000000000000" pitchFamily="18" charset="0"/>
            </a:endParaRPr>
          </a:p>
          <a:p>
            <a:pPr marL="342900" indent="-342900">
              <a:buClr>
                <a:srgbClr val="BAF8FF"/>
              </a:buClr>
              <a:buFont typeface="Wingdings" panose="05000000000000000000" pitchFamily="2" charset="2"/>
              <a:buChar char="ü"/>
            </a:pPr>
            <a:r>
              <a:rPr lang="en-US" altLang="zh-TW" sz="2400" dirty="0">
                <a:solidFill>
                  <a:srgbClr val="BAF8FF"/>
                </a:solidFill>
                <a:effectLst>
                  <a:glow rad="63500">
                    <a:schemeClr val="bg1">
                      <a:alpha val="10000"/>
                    </a:schemeClr>
                  </a:glow>
                </a:effectLst>
                <a:latin typeface="DIN Alternate Light" panose="02020500000000000000" pitchFamily="18" charset="0"/>
              </a:rPr>
              <a:t>https=//www.kaggle.com/competitions/vinbigdata-chest-xray-abnormalities-detection/data</a:t>
            </a:r>
          </a:p>
          <a:p>
            <a:pPr marL="342900" indent="-342900">
              <a:buClr>
                <a:srgbClr val="BAF8FF"/>
              </a:buClr>
              <a:buFont typeface="Wingdings" panose="05000000000000000000" pitchFamily="2" charset="2"/>
              <a:buChar char="ü"/>
            </a:pPr>
            <a:r>
              <a:rPr lang="en-US" altLang="zh-TW" sz="2400" dirty="0">
                <a:solidFill>
                  <a:srgbClr val="BAF8FF"/>
                </a:solidFill>
                <a:effectLst>
                  <a:glow rad="63500">
                    <a:schemeClr val="bg1">
                      <a:alpha val="10000"/>
                    </a:schemeClr>
                  </a:glow>
                </a:effectLst>
                <a:latin typeface="DIN Alternate Light" panose="02020500000000000000" pitchFamily="18" charset="0"/>
              </a:rPr>
              <a:t>https=//medlineplus.gov/xrays.html</a:t>
            </a:r>
          </a:p>
          <a:p>
            <a:pPr marL="342900" indent="-342900">
              <a:buClr>
                <a:srgbClr val="BAF8FF"/>
              </a:buClr>
              <a:buFont typeface="Wingdings" panose="05000000000000000000" pitchFamily="2" charset="2"/>
              <a:buChar char="ü"/>
            </a:pPr>
            <a:r>
              <a:rPr lang="en-US" altLang="zh-TW" sz="2400" dirty="0">
                <a:solidFill>
                  <a:srgbClr val="BAF8FF"/>
                </a:solidFill>
                <a:effectLst>
                  <a:glow rad="63500">
                    <a:schemeClr val="bg1">
                      <a:alpha val="10000"/>
                    </a:schemeClr>
                  </a:glow>
                </a:effectLst>
                <a:latin typeface="DIN Alternate Light" panose="02020500000000000000" pitchFamily="18" charset="0"/>
              </a:rPr>
              <a:t>https://time.com/6246045/collapse-us-health-care-system/</a:t>
            </a:r>
          </a:p>
          <a:p>
            <a:pPr marL="342900" indent="-342900">
              <a:buClr>
                <a:srgbClr val="BAF8FF"/>
              </a:buClr>
              <a:buFont typeface="Wingdings" panose="05000000000000000000" pitchFamily="2" charset="2"/>
              <a:buChar char="ü"/>
            </a:pPr>
            <a:r>
              <a:rPr lang="en-US" altLang="zh-TW" sz="2400" dirty="0">
                <a:solidFill>
                  <a:srgbClr val="BAF8FF"/>
                </a:solidFill>
                <a:effectLst>
                  <a:glow rad="63500">
                    <a:schemeClr val="bg1">
                      <a:alpha val="10000"/>
                    </a:schemeClr>
                  </a:glow>
                </a:effectLst>
                <a:latin typeface="DIN Alternate Light" panose="02020500000000000000" pitchFamily="18" charset="0"/>
              </a:rPr>
              <a:t>https://www.scielo.br/j/rsbmt/a/98LMbshKyrXVc7sC4nZwkSG/?lang=en</a:t>
            </a:r>
          </a:p>
          <a:p>
            <a:pPr marL="342900" indent="-342900">
              <a:buClr>
                <a:srgbClr val="BAF8FF"/>
              </a:buClr>
              <a:buFont typeface="Wingdings" panose="05000000000000000000" pitchFamily="2" charset="2"/>
              <a:buChar char="ü"/>
            </a:pPr>
            <a:r>
              <a:rPr lang="en-US" altLang="zh-TW" sz="2400" dirty="0">
                <a:solidFill>
                  <a:srgbClr val="BAF8FF"/>
                </a:solidFill>
                <a:effectLst>
                  <a:glow rad="63500">
                    <a:schemeClr val="bg1">
                      <a:alpha val="10000"/>
                    </a:schemeClr>
                  </a:glow>
                </a:effectLst>
                <a:latin typeface="DIN Alternate Light" panose="02020500000000000000" pitchFamily="18" charset="0"/>
              </a:rPr>
              <a:t>https://finance.yahoo.com/news/global-health-care-collapse-190439531.html</a:t>
            </a:r>
          </a:p>
        </p:txBody>
      </p:sp>
    </p:spTree>
    <p:extLst>
      <p:ext uri="{BB962C8B-B14F-4D97-AF65-F5344CB8AC3E}">
        <p14:creationId xmlns:p14="http://schemas.microsoft.com/office/powerpoint/2010/main" val="183361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CB6A08E8-8EAD-0CAD-0C2A-A13EC92BE722}"/>
              </a:ext>
            </a:extLst>
          </p:cNvPr>
          <p:cNvSpPr/>
          <p:nvPr/>
        </p:nvSpPr>
        <p:spPr>
          <a:xfrm>
            <a:off x="-134036" y="-306289"/>
            <a:ext cx="4831492" cy="1015663"/>
          </a:xfrm>
          <a:prstGeom prst="rect">
            <a:avLst/>
          </a:prstGeom>
          <a:noFill/>
          <a:ln>
            <a:noFill/>
          </a:ln>
        </p:spPr>
        <p:txBody>
          <a:bodyPr spcFirstLastPara="1" wrap="square" lIns="91425" tIns="91425" rIns="91425" bIns="91425" anchor="t" anchorCtr="0">
            <a:noAutofit/>
          </a:bodyPr>
          <a:lstStyle/>
          <a:p>
            <a:pPr>
              <a:buClr>
                <a:srgbClr val="FFFFFF"/>
              </a:buClr>
              <a:buSzPts val="2400"/>
            </a:pPr>
            <a:r>
              <a:rPr lang="en-US" altLang="zh-TW" sz="600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rPr>
              <a:t>Solution</a:t>
            </a:r>
            <a:endParaRPr lang="zh-TW" altLang="en-US" sz="600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endParaRPr>
          </a:p>
        </p:txBody>
      </p:sp>
      <p:sp>
        <p:nvSpPr>
          <p:cNvPr id="5" name="文字方塊 4">
            <a:extLst>
              <a:ext uri="{FF2B5EF4-FFF2-40B4-BE49-F238E27FC236}">
                <a16:creationId xmlns:a16="http://schemas.microsoft.com/office/drawing/2014/main" id="{3BBDFB56-ED26-2672-83F1-8360EA5A9330}"/>
              </a:ext>
            </a:extLst>
          </p:cNvPr>
          <p:cNvSpPr txBox="1"/>
          <p:nvPr/>
        </p:nvSpPr>
        <p:spPr>
          <a:xfrm>
            <a:off x="1272209" y="1041721"/>
            <a:ext cx="9726394" cy="6555641"/>
          </a:xfrm>
          <a:prstGeom prst="rect">
            <a:avLst/>
          </a:prstGeom>
          <a:noFill/>
        </p:spPr>
        <p:txBody>
          <a:bodyPr wrap="square">
            <a:spAutoFit/>
          </a:bodyPr>
          <a:lstStyle/>
          <a:p>
            <a:r>
              <a:rPr lang="en-US" altLang="zh-TW" sz="2000" dirty="0">
                <a:solidFill>
                  <a:srgbClr val="BAF8FF"/>
                </a:solidFill>
                <a:effectLst>
                  <a:glow rad="63500">
                    <a:schemeClr val="tx1">
                      <a:alpha val="20000"/>
                    </a:schemeClr>
                  </a:glow>
                </a:effectLst>
                <a:ea typeface="思源黑體 TWHK Medium" panose="020B0600000000000000" pitchFamily="34" charset="-120"/>
              </a:rPr>
              <a:t>	In practice, the diagnosis of pneumonia depends on the following things:
	</a:t>
            </a:r>
            <a:r>
              <a:rPr lang="zh-TW" altLang="en-US" sz="2000" dirty="0">
                <a:solidFill>
                  <a:srgbClr val="BAF8FF"/>
                </a:solidFill>
                <a:effectLst>
                  <a:glow rad="63500">
                    <a:schemeClr val="tx1">
                      <a:alpha val="20000"/>
                    </a:schemeClr>
                  </a:glow>
                </a:effectLst>
                <a:ea typeface="思源黑體 TWHK Medium" panose="020B0600000000000000" pitchFamily="34" charset="-120"/>
              </a:rPr>
              <a:t>▲ </a:t>
            </a:r>
            <a:r>
              <a:rPr lang="en-US" altLang="zh-TW" sz="2000" dirty="0">
                <a:solidFill>
                  <a:srgbClr val="BAF8FF"/>
                </a:solidFill>
                <a:effectLst>
                  <a:glow rad="63500">
                    <a:schemeClr val="tx1">
                      <a:alpha val="20000"/>
                    </a:schemeClr>
                  </a:glow>
                </a:effectLst>
                <a:ea typeface="思源黑體 TWHK Medium" panose="020B0600000000000000" pitchFamily="34" charset="-120"/>
              </a:rPr>
              <a:t>Clinical symptoms (cough, sputum, fever, pain)
	</a:t>
            </a:r>
            <a:r>
              <a:rPr lang="zh-TW" altLang="en-US" sz="2000" dirty="0">
                <a:solidFill>
                  <a:srgbClr val="BAF8FF"/>
                </a:solidFill>
                <a:effectLst>
                  <a:glow rad="63500">
                    <a:schemeClr val="tx1">
                      <a:alpha val="20000"/>
                    </a:schemeClr>
                  </a:glow>
                </a:effectLst>
                <a:ea typeface="思源黑體 TWHK Medium" panose="020B0600000000000000" pitchFamily="34" charset="-120"/>
              </a:rPr>
              <a:t>▲ </a:t>
            </a:r>
            <a:r>
              <a:rPr lang="en-US" altLang="zh-TW" sz="2000" dirty="0">
                <a:solidFill>
                  <a:srgbClr val="BAF8FF"/>
                </a:solidFill>
                <a:effectLst>
                  <a:glow rad="63500">
                    <a:schemeClr val="tx1">
                      <a:alpha val="20000"/>
                    </a:schemeClr>
                  </a:glow>
                </a:effectLst>
                <a:ea typeface="思源黑體 TWHK Medium" panose="020B0600000000000000" pitchFamily="34" charset="-120"/>
              </a:rPr>
              <a:t>Medical Images</a:t>
            </a:r>
            <a:r>
              <a:rPr lang="zh-TW" altLang="en-US" sz="2000" dirty="0">
                <a:solidFill>
                  <a:srgbClr val="BAF8FF"/>
                </a:solidFill>
                <a:effectLst>
                  <a:glow rad="63500">
                    <a:schemeClr val="tx1">
                      <a:alpha val="20000"/>
                    </a:schemeClr>
                  </a:glow>
                </a:effectLst>
                <a:ea typeface="思源黑體 TWHK Medium" panose="020B0600000000000000" pitchFamily="34" charset="-120"/>
              </a:rPr>
              <a:t> </a:t>
            </a:r>
            <a:r>
              <a:rPr lang="en-US" altLang="zh-TW" sz="2000" dirty="0">
                <a:solidFill>
                  <a:srgbClr val="BAF8FF"/>
                </a:solidFill>
                <a:effectLst>
                  <a:glow rad="63500">
                    <a:schemeClr val="tx1">
                      <a:alpha val="20000"/>
                    </a:schemeClr>
                  </a:glow>
                </a:effectLst>
                <a:ea typeface="思源黑體 TWHK Medium" panose="020B0600000000000000" pitchFamily="34" charset="-120"/>
              </a:rPr>
              <a:t>(Abnormal shadowing in the chest X-ray Image)
</a:t>
            </a:r>
            <a:endParaRPr kumimoji="1" lang="en-US" altLang="zh-TW" dirty="0">
              <a:solidFill>
                <a:srgbClr val="BAF8FF"/>
              </a:solidFill>
              <a:effectLst>
                <a:glow rad="63500">
                  <a:schemeClr val="tx1">
                    <a:alpha val="20000"/>
                  </a:schemeClr>
                </a:glow>
              </a:effectLst>
              <a:ea typeface="思源黑體 TWHK Medium" panose="020B0600000000000000" pitchFamily="34" charset="-120"/>
            </a:endParaRPr>
          </a:p>
          <a:p>
            <a:r>
              <a:rPr lang="en-US" altLang="zh-TW" sz="2000" dirty="0">
                <a:solidFill>
                  <a:srgbClr val="BAF8FF"/>
                </a:solidFill>
                <a:effectLst>
                  <a:glow rad="63500">
                    <a:schemeClr val="tx1">
                      <a:alpha val="20000"/>
                    </a:schemeClr>
                  </a:glow>
                </a:effectLst>
                <a:ea typeface="思源黑體 TWHK Medium" panose="020B0600000000000000" pitchFamily="34" charset="-120"/>
              </a:rPr>
              <a:t>	However, the interpretation  of chest X-ray images will be more time-consuming. Besides, the more severe the lesion is, the easier it is to interpret. In other words, if the lesion is very small, there may be interpretation errors.</a:t>
            </a:r>
            <a:r>
              <a:rPr lang="zh-TW" altLang="en-US" sz="2000" dirty="0">
                <a:solidFill>
                  <a:srgbClr val="BAF8FF"/>
                </a:solidFill>
                <a:effectLst>
                  <a:glow rad="63500">
                    <a:schemeClr val="tx1">
                      <a:alpha val="20000"/>
                    </a:schemeClr>
                  </a:glow>
                </a:effectLst>
                <a:ea typeface="思源黑體 TWHK Medium" panose="020B0600000000000000" pitchFamily="34" charset="-120"/>
              </a:rPr>
              <a:t> </a:t>
            </a:r>
            <a:r>
              <a:rPr lang="en-US" altLang="zh-TW" sz="2000" dirty="0">
                <a:solidFill>
                  <a:srgbClr val="BAF8FF"/>
                </a:solidFill>
                <a:effectLst>
                  <a:glow rad="63500">
                    <a:schemeClr val="tx1">
                      <a:alpha val="20000"/>
                    </a:schemeClr>
                  </a:glow>
                </a:effectLst>
                <a:ea typeface="思源黑體 TWHK Medium" panose="020B0600000000000000" pitchFamily="34" charset="-120"/>
              </a:rPr>
              <a:t>And poor exposure imaging may also affect interpretation.
</a:t>
            </a:r>
          </a:p>
          <a:p>
            <a:r>
              <a:rPr lang="en-US" altLang="zh-TW" sz="2000" dirty="0">
                <a:solidFill>
                  <a:srgbClr val="BAF8FF"/>
                </a:solidFill>
                <a:effectLst>
                  <a:glow rad="63500">
                    <a:schemeClr val="tx1">
                      <a:alpha val="20000"/>
                    </a:schemeClr>
                  </a:glow>
                </a:effectLst>
                <a:ea typeface="思源黑體 TWHK Medium" panose="020B0600000000000000" pitchFamily="34" charset="-120"/>
              </a:rPr>
              <a:t>	By using deep learning model (CNN), the problems mentioned above can be solved quickly and precisely. Because CNN model </a:t>
            </a:r>
            <a:r>
              <a:rPr lang="en-US" altLang="zh-TW" sz="2000" dirty="0" err="1">
                <a:solidFill>
                  <a:srgbClr val="BAF8FF"/>
                </a:solidFill>
                <a:effectLst>
                  <a:glow rad="63500">
                    <a:schemeClr val="tx1">
                      <a:alpha val="20000"/>
                    </a:schemeClr>
                  </a:glow>
                </a:effectLst>
                <a:ea typeface="思源黑體 TWHK Medium" panose="020B0600000000000000" pitchFamily="34" charset="-120"/>
              </a:rPr>
              <a:t>can“read</a:t>
            </a:r>
            <a:r>
              <a:rPr lang="en-US" altLang="zh-TW" sz="2000" dirty="0">
                <a:solidFill>
                  <a:srgbClr val="BAF8FF"/>
                </a:solidFill>
                <a:effectLst>
                  <a:glow rad="63500">
                    <a:schemeClr val="tx1">
                      <a:alpha val="20000"/>
                    </a:schemeClr>
                  </a:glow>
                </a:effectLst>
                <a:ea typeface="思源黑體 TWHK Medium" panose="020B0600000000000000" pitchFamily="34" charset="-120"/>
              </a:rPr>
              <a:t>” X-ray images pixel by pixel, which is almost impossible to human beings.</a:t>
            </a:r>
            <a:endParaRPr lang="en-US" altLang="zh-TW" dirty="0">
              <a:solidFill>
                <a:srgbClr val="BAF8FF"/>
              </a:solidFill>
              <a:effectLst>
                <a:glow rad="63500">
                  <a:schemeClr val="tx1">
                    <a:alpha val="20000"/>
                  </a:schemeClr>
                </a:glow>
              </a:effectLst>
              <a:ea typeface="思源黑體 TWHK Medium" panose="020B0600000000000000" pitchFamily="34" charset="-120"/>
            </a:endParaRPr>
          </a:p>
          <a:p>
            <a:endParaRPr lang="en-US" altLang="zh-TW" dirty="0">
              <a:solidFill>
                <a:srgbClr val="BAF8FF"/>
              </a:solidFill>
              <a:effectLst>
                <a:glow rad="63500">
                  <a:schemeClr val="tx1">
                    <a:alpha val="20000"/>
                  </a:schemeClr>
                </a:glow>
              </a:effectLst>
              <a:ea typeface="思源黑體 TWHK Medium" panose="020B0600000000000000" pitchFamily="34" charset="-120"/>
            </a:endParaRPr>
          </a:p>
          <a:p>
            <a:endParaRPr lang="en-US" altLang="zh-TW" dirty="0">
              <a:solidFill>
                <a:srgbClr val="BAF8FF"/>
              </a:solidFill>
              <a:effectLst>
                <a:glow rad="63500">
                  <a:schemeClr val="tx1">
                    <a:alpha val="20000"/>
                  </a:schemeClr>
                </a:glow>
              </a:effectLst>
              <a:ea typeface="思源黑體 TWHK Medium" panose="020B0600000000000000" pitchFamily="34" charset="-120"/>
            </a:endParaRPr>
          </a:p>
          <a:p>
            <a:endParaRPr lang="en-US" altLang="zh-TW" dirty="0">
              <a:solidFill>
                <a:srgbClr val="BAF8FF"/>
              </a:solidFill>
              <a:effectLst>
                <a:glow rad="63500">
                  <a:schemeClr val="tx1">
                    <a:alpha val="20000"/>
                  </a:schemeClr>
                </a:glow>
              </a:effectLst>
              <a:ea typeface="思源黑體 TWHK Medium" panose="020B0600000000000000" pitchFamily="34" charset="-120"/>
            </a:endParaRPr>
          </a:p>
          <a:p>
            <a:endParaRPr lang="en-US" dirty="0">
              <a:solidFill>
                <a:srgbClr val="BAF8FF"/>
              </a:solidFill>
              <a:effectLst>
                <a:glow rad="63500">
                  <a:schemeClr val="tx1">
                    <a:alpha val="20000"/>
                  </a:schemeClr>
                </a:glow>
              </a:effectLst>
              <a:ea typeface="思源黑體 TWHK Medium" panose="020B0600000000000000" pitchFamily="34" charset="-120"/>
            </a:endParaRPr>
          </a:p>
          <a:p>
            <a:endParaRPr lang="en-US" dirty="0">
              <a:solidFill>
                <a:srgbClr val="BAF8FF"/>
              </a:solidFill>
              <a:effectLst>
                <a:glow rad="63500">
                  <a:schemeClr val="tx1">
                    <a:alpha val="20000"/>
                  </a:schemeClr>
                </a:glow>
              </a:effectLst>
              <a:ea typeface="思源黑體 TWHK Medium" panose="020B0600000000000000" pitchFamily="34" charset="-120"/>
            </a:endParaRPr>
          </a:p>
          <a:p>
            <a:endParaRPr lang="en-US" dirty="0">
              <a:solidFill>
                <a:srgbClr val="BAF8FF"/>
              </a:solidFill>
              <a:effectLst>
                <a:glow rad="63500">
                  <a:schemeClr val="tx1">
                    <a:alpha val="20000"/>
                  </a:schemeClr>
                </a:glow>
              </a:effectLst>
              <a:ea typeface="思源黑體 TWHK Medium" panose="020B0600000000000000" pitchFamily="34" charset="-120"/>
            </a:endParaRPr>
          </a:p>
          <a:p>
            <a:endParaRPr lang="en-US" dirty="0">
              <a:solidFill>
                <a:srgbClr val="BAF8FF"/>
              </a:solidFill>
              <a:effectLst>
                <a:glow rad="63500">
                  <a:schemeClr val="tx1">
                    <a:alpha val="20000"/>
                  </a:schemeClr>
                </a:glow>
              </a:effectLst>
              <a:ea typeface="思源黑體 TWHK Medium" panose="020B0600000000000000" pitchFamily="34" charset="-120"/>
            </a:endParaRPr>
          </a:p>
          <a:p>
            <a:endParaRPr lang="en-US" dirty="0">
              <a:solidFill>
                <a:srgbClr val="BAF8FF"/>
              </a:solidFill>
              <a:effectLst>
                <a:glow rad="63500">
                  <a:schemeClr val="tx1">
                    <a:alpha val="20000"/>
                  </a:schemeClr>
                </a:glow>
              </a:effectLst>
              <a:ea typeface="思源黑體 TWHK Medium" panose="020B0600000000000000" pitchFamily="34" charset="-120"/>
            </a:endParaRPr>
          </a:p>
          <a:p>
            <a:r>
              <a:rPr lang="zh-TW" altLang="en-US" dirty="0">
                <a:solidFill>
                  <a:srgbClr val="BAF8FF"/>
                </a:solidFill>
                <a:effectLst>
                  <a:glow rad="63500">
                    <a:schemeClr val="tx1">
                      <a:alpha val="20000"/>
                    </a:schemeClr>
                  </a:glow>
                </a:effectLst>
                <a:ea typeface="思源黑體 TWHK Medium" panose="020B0600000000000000" pitchFamily="34" charset="-120"/>
              </a:rPr>
              <a:t>　　</a:t>
            </a:r>
            <a:endParaRPr lang="en-US" dirty="0">
              <a:solidFill>
                <a:srgbClr val="BAF8FF"/>
              </a:solidFill>
              <a:effectLst>
                <a:glow rad="63500">
                  <a:schemeClr val="tx1">
                    <a:alpha val="20000"/>
                  </a:schemeClr>
                </a:glow>
              </a:effectLst>
              <a:ea typeface="思源黑體 TWHK Medium" panose="020B0600000000000000" pitchFamily="34" charset="-120"/>
            </a:endParaRPr>
          </a:p>
          <a:p>
            <a:r>
              <a:rPr lang="zh-TW" altLang="en-US" dirty="0">
                <a:solidFill>
                  <a:srgbClr val="BAF8FF"/>
                </a:solidFill>
                <a:effectLst>
                  <a:glow rad="63500">
                    <a:schemeClr val="tx1">
                      <a:alpha val="20000"/>
                    </a:schemeClr>
                  </a:glow>
                </a:effectLst>
                <a:ea typeface="思源黑體 TWHK Medium" panose="020B0600000000000000" pitchFamily="34" charset="-120"/>
              </a:rPr>
              <a:t>　</a:t>
            </a:r>
            <a:endParaRPr lang="en-US" dirty="0">
              <a:solidFill>
                <a:srgbClr val="BAF8FF"/>
              </a:solidFill>
              <a:effectLst>
                <a:glow rad="63500">
                  <a:schemeClr val="tx1">
                    <a:alpha val="20000"/>
                  </a:schemeClr>
                </a:glow>
              </a:effectLst>
              <a:ea typeface="思源黑體 TWHK Medium" panose="020B0600000000000000" pitchFamily="34" charset="-120"/>
            </a:endParaRPr>
          </a:p>
        </p:txBody>
      </p:sp>
      <p:sp>
        <p:nvSpPr>
          <p:cNvPr id="7" name="Google Shape;138;p3">
            <a:extLst>
              <a:ext uri="{FF2B5EF4-FFF2-40B4-BE49-F238E27FC236}">
                <a16:creationId xmlns:a16="http://schemas.microsoft.com/office/drawing/2014/main" id="{619F3A07-67D4-8CCD-D1E5-54DEF3DD2FE7}"/>
              </a:ext>
            </a:extLst>
          </p:cNvPr>
          <p:cNvSpPr/>
          <p:nvPr/>
        </p:nvSpPr>
        <p:spPr>
          <a:xfrm>
            <a:off x="1668278" y="5031654"/>
            <a:ext cx="2330380" cy="1257412"/>
          </a:xfrm>
          <a:prstGeom prst="roundRect">
            <a:avLst>
              <a:gd name="adj" fmla="val 10000"/>
            </a:avLst>
          </a:prstGeom>
          <a:noFill/>
          <a:ln w="28575" cap="flat" cmpd="sng">
            <a:solidFill>
              <a:srgbClr val="BAF8FF"/>
            </a:solidFill>
            <a:prstDash val="solid"/>
            <a:round/>
            <a:headEnd type="none" w="sm" len="sm"/>
            <a:tailEnd type="none" w="sm" len="sm"/>
          </a:ln>
        </p:spPr>
        <p:txBody>
          <a:bodyPr spcFirstLastPara="1" wrap="square" lIns="91425" tIns="91425" rIns="91425" bIns="91425" anchor="ctr" anchorCtr="0">
            <a:noAutofit/>
          </a:bodyPr>
          <a:lstStyle/>
          <a:p>
            <a:pPr algn="ctr">
              <a:lnSpc>
                <a:spcPct val="90000"/>
              </a:lnSpc>
              <a:buClr>
                <a:schemeClr val="lt1"/>
              </a:buClr>
              <a:buSzPts val="3000"/>
            </a:pPr>
            <a:r>
              <a:rPr lang="en-US" altLang="zh-TW" sz="2800" dirty="0">
                <a:solidFill>
                  <a:srgbClr val="BAF8FF"/>
                </a:solidFill>
                <a:effectLst>
                  <a:glow rad="63500">
                    <a:schemeClr val="tx1">
                      <a:alpha val="20000"/>
                    </a:schemeClr>
                  </a:glow>
                </a:effectLst>
                <a:ea typeface="思源黑體 TWHK Medium" panose="020B0600000000000000" pitchFamily="34" charset="-120"/>
                <a:sym typeface="Rockwell"/>
              </a:rPr>
              <a:t>X-ray</a:t>
            </a:r>
          </a:p>
          <a:p>
            <a:pPr algn="ctr">
              <a:lnSpc>
                <a:spcPct val="90000"/>
              </a:lnSpc>
              <a:buClr>
                <a:schemeClr val="lt1"/>
              </a:buClr>
              <a:buSzPts val="3000"/>
            </a:pPr>
            <a:r>
              <a:rPr lang="en-US" sz="2800" dirty="0">
                <a:solidFill>
                  <a:srgbClr val="BAF8FF"/>
                </a:solidFill>
                <a:effectLst>
                  <a:glow rad="63500">
                    <a:schemeClr val="tx1">
                      <a:alpha val="20000"/>
                    </a:schemeClr>
                  </a:glow>
                </a:effectLst>
                <a:ea typeface="思源黑體 TWHK Medium" panose="020B0600000000000000" pitchFamily="34" charset="-120"/>
                <a:sym typeface="Rockwell"/>
              </a:rPr>
              <a:t>Image</a:t>
            </a:r>
          </a:p>
        </p:txBody>
      </p:sp>
      <p:sp>
        <p:nvSpPr>
          <p:cNvPr id="9" name="Google Shape;140;p3">
            <a:extLst>
              <a:ext uri="{FF2B5EF4-FFF2-40B4-BE49-F238E27FC236}">
                <a16:creationId xmlns:a16="http://schemas.microsoft.com/office/drawing/2014/main" id="{48A9C73E-287F-C8EC-E053-4132E01450C9}"/>
              </a:ext>
            </a:extLst>
          </p:cNvPr>
          <p:cNvSpPr/>
          <p:nvPr/>
        </p:nvSpPr>
        <p:spPr>
          <a:xfrm>
            <a:off x="4231697" y="5400495"/>
            <a:ext cx="494040" cy="519730"/>
          </a:xfrm>
          <a:prstGeom prst="rightArrow">
            <a:avLst>
              <a:gd name="adj1" fmla="val 60000"/>
              <a:gd name="adj2" fmla="val 50000"/>
            </a:avLst>
          </a:prstGeom>
          <a:solidFill>
            <a:srgbClr val="BAF8FF"/>
          </a:solidFill>
          <a:ln>
            <a:noFill/>
          </a:ln>
        </p:spPr>
        <p:txBody>
          <a:bodyPr spcFirstLastPara="1" wrap="square" lIns="91425" tIns="91425" rIns="91425" bIns="91425" anchor="ctr" anchorCtr="0">
            <a:noAutofit/>
          </a:bodyPr>
          <a:lstStyle/>
          <a:p>
            <a:endParaRPr dirty="0">
              <a:solidFill>
                <a:srgbClr val="BAF8FF"/>
              </a:solidFill>
              <a:effectLst>
                <a:glow rad="63500">
                  <a:schemeClr val="tx1">
                    <a:alpha val="20000"/>
                  </a:schemeClr>
                </a:glow>
              </a:effectLst>
              <a:ea typeface="思源黑體 TWHK Medium" panose="020B0600000000000000" pitchFamily="34" charset="-120"/>
            </a:endParaRPr>
          </a:p>
        </p:txBody>
      </p:sp>
      <p:sp>
        <p:nvSpPr>
          <p:cNvPr id="10" name="Google Shape;141;p3">
            <a:extLst>
              <a:ext uri="{FF2B5EF4-FFF2-40B4-BE49-F238E27FC236}">
                <a16:creationId xmlns:a16="http://schemas.microsoft.com/office/drawing/2014/main" id="{3F849A67-EB50-6E5D-A109-16DE041D7E6C}"/>
              </a:ext>
            </a:extLst>
          </p:cNvPr>
          <p:cNvSpPr txBox="1"/>
          <p:nvPr/>
        </p:nvSpPr>
        <p:spPr>
          <a:xfrm>
            <a:off x="4231697" y="5504441"/>
            <a:ext cx="345828" cy="311838"/>
          </a:xfrm>
          <a:prstGeom prst="rect">
            <a:avLst/>
          </a:prstGeom>
          <a:solidFill>
            <a:srgbClr val="BAF8FF"/>
          </a:solidFill>
          <a:ln>
            <a:noFill/>
          </a:ln>
        </p:spPr>
        <p:txBody>
          <a:bodyPr spcFirstLastPara="1" wrap="square" lIns="0" tIns="0" rIns="0" bIns="0" anchor="ctr" anchorCtr="0">
            <a:noAutofit/>
          </a:bodyPr>
          <a:lstStyle/>
          <a:p>
            <a:pPr algn="ctr">
              <a:lnSpc>
                <a:spcPct val="90000"/>
              </a:lnSpc>
              <a:buClr>
                <a:schemeClr val="dk1"/>
              </a:buClr>
              <a:buSzPts val="2300"/>
            </a:pPr>
            <a:endParaRPr sz="2300" dirty="0">
              <a:solidFill>
                <a:srgbClr val="BAF8FF"/>
              </a:solidFill>
              <a:effectLst>
                <a:glow rad="63500">
                  <a:schemeClr val="tx1">
                    <a:alpha val="20000"/>
                  </a:schemeClr>
                </a:glow>
              </a:effectLst>
              <a:ea typeface="思源黑體 TWHK Medium" panose="020B0600000000000000" pitchFamily="34" charset="-120"/>
              <a:cs typeface="Rockwell"/>
              <a:sym typeface="Rockwell"/>
            </a:endParaRPr>
          </a:p>
        </p:txBody>
      </p:sp>
      <p:sp>
        <p:nvSpPr>
          <p:cNvPr id="11" name="Google Shape;142;p3">
            <a:extLst>
              <a:ext uri="{FF2B5EF4-FFF2-40B4-BE49-F238E27FC236}">
                <a16:creationId xmlns:a16="http://schemas.microsoft.com/office/drawing/2014/main" id="{6C310060-6DD8-F19F-044E-EA33248D3412}"/>
              </a:ext>
            </a:extLst>
          </p:cNvPr>
          <p:cNvSpPr/>
          <p:nvPr/>
        </p:nvSpPr>
        <p:spPr>
          <a:xfrm>
            <a:off x="4930811" y="5031654"/>
            <a:ext cx="2330380" cy="1257412"/>
          </a:xfrm>
          <a:prstGeom prst="roundRect">
            <a:avLst>
              <a:gd name="adj" fmla="val 10000"/>
            </a:avLst>
          </a:prstGeom>
          <a:noFill/>
          <a:ln w="28575" cap="flat" cmpd="sng">
            <a:solidFill>
              <a:srgbClr val="BAF8FF"/>
            </a:solidFill>
            <a:prstDash val="solid"/>
            <a:round/>
            <a:headEnd type="none" w="sm" len="sm"/>
            <a:tailEnd type="none" w="sm" len="sm"/>
          </a:ln>
        </p:spPr>
        <p:txBody>
          <a:bodyPr spcFirstLastPara="1" wrap="square" lIns="91425" tIns="91425" rIns="91425" bIns="91425" anchor="ctr" anchorCtr="0">
            <a:noAutofit/>
          </a:bodyPr>
          <a:lstStyle/>
          <a:p>
            <a:pPr algn="ctr">
              <a:lnSpc>
                <a:spcPct val="90000"/>
              </a:lnSpc>
              <a:buClr>
                <a:schemeClr val="lt1"/>
              </a:buClr>
              <a:buSzPts val="3000"/>
            </a:pPr>
            <a:r>
              <a:rPr lang="en-US" altLang="zh-TW" sz="2800" dirty="0">
                <a:solidFill>
                  <a:srgbClr val="BAF8FF"/>
                </a:solidFill>
                <a:effectLst>
                  <a:glow rad="63500">
                    <a:schemeClr val="tx1">
                      <a:alpha val="20000"/>
                    </a:schemeClr>
                  </a:glow>
                </a:effectLst>
                <a:ea typeface="思源黑體 TWHK Medium" panose="020B0600000000000000" pitchFamily="34" charset="-120"/>
                <a:cs typeface="Rockwell"/>
                <a:sym typeface="Rockwell"/>
              </a:rPr>
              <a:t>Prediction</a:t>
            </a:r>
          </a:p>
          <a:p>
            <a:pPr algn="ctr">
              <a:lnSpc>
                <a:spcPct val="90000"/>
              </a:lnSpc>
              <a:buClr>
                <a:schemeClr val="lt1"/>
              </a:buClr>
              <a:buSzPts val="3000"/>
            </a:pPr>
            <a:r>
              <a:rPr lang="en-US" altLang="zh-TW" sz="2800" dirty="0">
                <a:solidFill>
                  <a:srgbClr val="BAF8FF"/>
                </a:solidFill>
                <a:effectLst>
                  <a:glow rad="63500">
                    <a:schemeClr val="tx1">
                      <a:alpha val="20000"/>
                    </a:schemeClr>
                  </a:glow>
                </a:effectLst>
                <a:ea typeface="思源黑體 TWHK Medium" panose="020B0600000000000000" pitchFamily="34" charset="-120"/>
                <a:cs typeface="Rockwell"/>
                <a:sym typeface="Rockwell"/>
              </a:rPr>
              <a:t>Model</a:t>
            </a:r>
            <a:endParaRPr lang="en-US" sz="2800" dirty="0">
              <a:solidFill>
                <a:srgbClr val="BAF8FF"/>
              </a:solidFill>
              <a:effectLst>
                <a:glow rad="63500">
                  <a:schemeClr val="tx1">
                    <a:alpha val="20000"/>
                  </a:schemeClr>
                </a:glow>
              </a:effectLst>
              <a:ea typeface="思源黑體 TWHK Medium" panose="020B0600000000000000" pitchFamily="34" charset="-120"/>
              <a:cs typeface="Rockwell"/>
              <a:sym typeface="Rockwell"/>
            </a:endParaRPr>
          </a:p>
        </p:txBody>
      </p:sp>
      <p:sp>
        <p:nvSpPr>
          <p:cNvPr id="13" name="Google Shape;144;p3">
            <a:extLst>
              <a:ext uri="{FF2B5EF4-FFF2-40B4-BE49-F238E27FC236}">
                <a16:creationId xmlns:a16="http://schemas.microsoft.com/office/drawing/2014/main" id="{6E618289-CEF9-B4AA-6D34-F9B6F4677BB6}"/>
              </a:ext>
            </a:extLst>
          </p:cNvPr>
          <p:cNvSpPr/>
          <p:nvPr/>
        </p:nvSpPr>
        <p:spPr>
          <a:xfrm>
            <a:off x="7494229" y="5400495"/>
            <a:ext cx="494040" cy="519730"/>
          </a:xfrm>
          <a:prstGeom prst="rightArrow">
            <a:avLst>
              <a:gd name="adj1" fmla="val 60000"/>
              <a:gd name="adj2" fmla="val 50000"/>
            </a:avLst>
          </a:prstGeom>
          <a:solidFill>
            <a:srgbClr val="BAF8FF"/>
          </a:solidFill>
          <a:ln>
            <a:noFill/>
          </a:ln>
        </p:spPr>
        <p:txBody>
          <a:bodyPr spcFirstLastPara="1" wrap="square" lIns="91425" tIns="91425" rIns="91425" bIns="91425" anchor="ctr" anchorCtr="0">
            <a:noAutofit/>
          </a:bodyPr>
          <a:lstStyle/>
          <a:p>
            <a:endParaRPr dirty="0">
              <a:solidFill>
                <a:srgbClr val="BAF8FF"/>
              </a:solidFill>
              <a:effectLst>
                <a:glow rad="63500">
                  <a:schemeClr val="tx1">
                    <a:alpha val="20000"/>
                  </a:schemeClr>
                </a:glow>
              </a:effectLst>
              <a:ea typeface="思源黑體 TWHK Medium" panose="020B0600000000000000" pitchFamily="34" charset="-120"/>
            </a:endParaRPr>
          </a:p>
        </p:txBody>
      </p:sp>
      <p:sp>
        <p:nvSpPr>
          <p:cNvPr id="14" name="Google Shape;145;p3">
            <a:extLst>
              <a:ext uri="{FF2B5EF4-FFF2-40B4-BE49-F238E27FC236}">
                <a16:creationId xmlns:a16="http://schemas.microsoft.com/office/drawing/2014/main" id="{092D0B60-1593-DB51-C088-DBE09246CD5D}"/>
              </a:ext>
            </a:extLst>
          </p:cNvPr>
          <p:cNvSpPr txBox="1"/>
          <p:nvPr/>
        </p:nvSpPr>
        <p:spPr>
          <a:xfrm>
            <a:off x="7494229" y="5504441"/>
            <a:ext cx="345828" cy="311838"/>
          </a:xfrm>
          <a:prstGeom prst="rect">
            <a:avLst/>
          </a:prstGeom>
          <a:noFill/>
          <a:ln>
            <a:noFill/>
          </a:ln>
        </p:spPr>
        <p:txBody>
          <a:bodyPr spcFirstLastPara="1" wrap="square" lIns="0" tIns="0" rIns="0" bIns="0" anchor="ctr" anchorCtr="0">
            <a:noAutofit/>
          </a:bodyPr>
          <a:lstStyle/>
          <a:p>
            <a:pPr algn="ctr">
              <a:lnSpc>
                <a:spcPct val="90000"/>
              </a:lnSpc>
              <a:buClr>
                <a:schemeClr val="dk1"/>
              </a:buClr>
              <a:buSzPts val="2300"/>
            </a:pPr>
            <a:endParaRPr sz="2300" dirty="0">
              <a:solidFill>
                <a:srgbClr val="BAF8FF"/>
              </a:solidFill>
              <a:effectLst>
                <a:glow rad="63500">
                  <a:schemeClr val="tx1">
                    <a:alpha val="20000"/>
                  </a:schemeClr>
                </a:glow>
              </a:effectLst>
              <a:ea typeface="思源黑體 TWHK Medium" panose="020B0600000000000000" pitchFamily="34" charset="-120"/>
              <a:cs typeface="Rockwell"/>
              <a:sym typeface="Rockwell"/>
            </a:endParaRPr>
          </a:p>
        </p:txBody>
      </p:sp>
      <p:sp>
        <p:nvSpPr>
          <p:cNvPr id="15" name="Google Shape;146;p3">
            <a:extLst>
              <a:ext uri="{FF2B5EF4-FFF2-40B4-BE49-F238E27FC236}">
                <a16:creationId xmlns:a16="http://schemas.microsoft.com/office/drawing/2014/main" id="{02818D4B-FEEF-DC13-4AB8-ADA5AC564305}"/>
              </a:ext>
            </a:extLst>
          </p:cNvPr>
          <p:cNvSpPr/>
          <p:nvPr/>
        </p:nvSpPr>
        <p:spPr>
          <a:xfrm>
            <a:off x="8193342" y="5031654"/>
            <a:ext cx="2473948" cy="1257412"/>
          </a:xfrm>
          <a:prstGeom prst="roundRect">
            <a:avLst>
              <a:gd name="adj" fmla="val 10000"/>
            </a:avLst>
          </a:prstGeom>
          <a:noFill/>
          <a:ln w="28575" cap="flat" cmpd="sng">
            <a:solidFill>
              <a:srgbClr val="BAF8FF"/>
            </a:solidFill>
            <a:prstDash val="solid"/>
            <a:round/>
            <a:headEnd type="none" w="sm" len="sm"/>
            <a:tailEnd type="none" w="sm" len="sm"/>
          </a:ln>
        </p:spPr>
        <p:txBody>
          <a:bodyPr spcFirstLastPara="1" wrap="square" lIns="91425" tIns="91425" rIns="91425" bIns="91425" anchor="ctr" anchorCtr="0">
            <a:noAutofit/>
          </a:bodyPr>
          <a:lstStyle/>
          <a:p>
            <a:pPr algn="ctr">
              <a:lnSpc>
                <a:spcPct val="90000"/>
              </a:lnSpc>
              <a:buClr>
                <a:schemeClr val="lt1"/>
              </a:buClr>
              <a:buSzPts val="3000"/>
            </a:pPr>
            <a:r>
              <a:rPr lang="en-US" altLang="zh-TW" sz="2800" dirty="0">
                <a:solidFill>
                  <a:srgbClr val="BAF8FF"/>
                </a:solidFill>
                <a:effectLst>
                  <a:glow rad="63500">
                    <a:schemeClr val="tx1">
                      <a:alpha val="20000"/>
                    </a:schemeClr>
                  </a:glow>
                </a:effectLst>
                <a:ea typeface="思源黑體 TWHK Medium" panose="020B0600000000000000" pitchFamily="34" charset="-120"/>
                <a:sym typeface="Rockwell"/>
              </a:rPr>
              <a:t>Normal/</a:t>
            </a:r>
          </a:p>
          <a:p>
            <a:pPr algn="ctr">
              <a:lnSpc>
                <a:spcPct val="90000"/>
              </a:lnSpc>
              <a:buClr>
                <a:schemeClr val="lt1"/>
              </a:buClr>
              <a:buSzPts val="3000"/>
            </a:pPr>
            <a:r>
              <a:rPr lang="en-US" altLang="zh-TW" sz="2800" dirty="0">
                <a:solidFill>
                  <a:srgbClr val="BAF8FF"/>
                </a:solidFill>
                <a:effectLst>
                  <a:glow rad="63500">
                    <a:schemeClr val="tx1">
                      <a:alpha val="20000"/>
                    </a:schemeClr>
                  </a:glow>
                </a:effectLst>
                <a:ea typeface="思源黑體 TWHK Medium" panose="020B0600000000000000" pitchFamily="34" charset="-120"/>
                <a:sym typeface="Rockwell"/>
              </a:rPr>
              <a:t>Pneumonia</a:t>
            </a:r>
            <a:endParaRPr lang="en-US" sz="2800" dirty="0">
              <a:solidFill>
                <a:srgbClr val="BAF8FF"/>
              </a:solidFill>
              <a:effectLst>
                <a:glow rad="63500">
                  <a:schemeClr val="tx1">
                    <a:alpha val="20000"/>
                  </a:schemeClr>
                </a:glow>
              </a:effectLst>
              <a:ea typeface="思源黑體 TWHK Medium" panose="020B0600000000000000" pitchFamily="34" charset="-120"/>
              <a:sym typeface="Rockwell"/>
            </a:endParaRPr>
          </a:p>
        </p:txBody>
      </p:sp>
    </p:spTree>
    <p:extLst>
      <p:ext uri="{BB962C8B-B14F-4D97-AF65-F5344CB8AC3E}">
        <p14:creationId xmlns:p14="http://schemas.microsoft.com/office/powerpoint/2010/main" val="2575510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1">
            <a:extLst>
              <a:ext uri="{FF2B5EF4-FFF2-40B4-BE49-F238E27FC236}">
                <a16:creationId xmlns:a16="http://schemas.microsoft.com/office/drawing/2014/main" id="{7187973C-E87D-FC84-9E92-BF9C717A1A4D}"/>
              </a:ext>
            </a:extLst>
          </p:cNvPr>
          <p:cNvSpPr>
            <a:spLocks noGrp="1"/>
          </p:cNvSpPr>
          <p:nvPr>
            <p:ph type="title"/>
          </p:nvPr>
        </p:nvSpPr>
        <p:spPr>
          <a:xfrm>
            <a:off x="-133019" y="-373227"/>
            <a:ext cx="3037741" cy="1320722"/>
          </a:xfrm>
          <a:effectLst>
            <a:glow rad="63500">
              <a:schemeClr val="bg1">
                <a:lumMod val="95000"/>
                <a:alpha val="10000"/>
              </a:schemeClr>
            </a:glow>
          </a:effectLst>
        </p:spPr>
        <p:txBody>
          <a:bodyPr>
            <a:normAutofit/>
          </a:bodyPr>
          <a:lstStyle/>
          <a:p>
            <a:pPr algn="l"/>
            <a:r>
              <a:rPr lang="en-US" altLang="zh-TW" sz="6000" b="0" dirty="0">
                <a:solidFill>
                  <a:srgbClr val="BAF8FF"/>
                </a:solidFill>
                <a:latin typeface="DIN Alternate Medium" panose="02020500000000000000" pitchFamily="18" charset="0"/>
                <a:ea typeface="思源黑體 TWHK Medium" panose="020B0600000000000000" pitchFamily="34" charset="-120"/>
              </a:rPr>
              <a:t>Target</a:t>
            </a:r>
            <a:endParaRPr lang="zh-TW" altLang="en-US" sz="6000" b="0" dirty="0">
              <a:solidFill>
                <a:srgbClr val="BAF8FF"/>
              </a:solidFill>
              <a:latin typeface="DIN Alternate Medium" panose="02020500000000000000" pitchFamily="18" charset="0"/>
              <a:ea typeface="思源黑體 TWHK Medium" panose="020B0600000000000000" pitchFamily="34" charset="-120"/>
            </a:endParaRPr>
          </a:p>
        </p:txBody>
      </p:sp>
      <p:grpSp>
        <p:nvGrpSpPr>
          <p:cNvPr id="20" name="群組 19">
            <a:extLst>
              <a:ext uri="{FF2B5EF4-FFF2-40B4-BE49-F238E27FC236}">
                <a16:creationId xmlns:a16="http://schemas.microsoft.com/office/drawing/2014/main" id="{F747A7BB-F116-3BAB-107F-F828379A1321}"/>
              </a:ext>
            </a:extLst>
          </p:cNvPr>
          <p:cNvGrpSpPr/>
          <p:nvPr/>
        </p:nvGrpSpPr>
        <p:grpSpPr>
          <a:xfrm>
            <a:off x="772926" y="272716"/>
            <a:ext cx="9799824" cy="6280484"/>
            <a:chOff x="0" y="660361"/>
            <a:chExt cx="8297676" cy="5300984"/>
          </a:xfrm>
        </p:grpSpPr>
        <p:pic>
          <p:nvPicPr>
            <p:cNvPr id="5" name="圖片 4">
              <a:extLst>
                <a:ext uri="{FF2B5EF4-FFF2-40B4-BE49-F238E27FC236}">
                  <a16:creationId xmlns:a16="http://schemas.microsoft.com/office/drawing/2014/main" id="{D73EAED0-21BA-7FCD-DA92-217EC80573A4}"/>
                </a:ext>
              </a:extLst>
            </p:cNvPr>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tretch>
              <a:fillRect/>
            </a:stretch>
          </p:blipFill>
          <p:spPr>
            <a:xfrm>
              <a:off x="0" y="2499854"/>
              <a:ext cx="2539682" cy="2539682"/>
            </a:xfrm>
            <a:prstGeom prst="rect">
              <a:avLst/>
            </a:prstGeom>
          </p:spPr>
        </p:pic>
        <p:pic>
          <p:nvPicPr>
            <p:cNvPr id="6" name="圖片 5">
              <a:extLst>
                <a:ext uri="{FF2B5EF4-FFF2-40B4-BE49-F238E27FC236}">
                  <a16:creationId xmlns:a16="http://schemas.microsoft.com/office/drawing/2014/main" id="{69D6B99F-5817-3E73-9F52-2C1910C25B56}"/>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val="0"/>
                </a:ext>
              </a:extLst>
            </a:blip>
            <a:stretch>
              <a:fillRect/>
            </a:stretch>
          </p:blipFill>
          <p:spPr>
            <a:xfrm>
              <a:off x="3472964" y="1171050"/>
              <a:ext cx="2015531" cy="2015531"/>
            </a:xfrm>
            <a:prstGeom prst="rect">
              <a:avLst/>
            </a:prstGeom>
          </p:spPr>
        </p:pic>
        <p:pic>
          <p:nvPicPr>
            <p:cNvPr id="7" name="圖片 6">
              <a:extLst>
                <a:ext uri="{FF2B5EF4-FFF2-40B4-BE49-F238E27FC236}">
                  <a16:creationId xmlns:a16="http://schemas.microsoft.com/office/drawing/2014/main" id="{6A60F119-0D13-9120-49CA-AB91BD9E119D}"/>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5221" b="89960" l="7292" r="92708">
                          <a14:foregroundMark x1="31042" y1="21687" x2="22500" y2="27711"/>
                          <a14:foregroundMark x1="18333" y1="58233" x2="7292" y2="61446"/>
                          <a14:foregroundMark x1="47917" y1="5422" x2="52083" y2="5221"/>
                          <a14:foregroundMark x1="80208" y1="58835" x2="89167" y2="58032"/>
                          <a14:foregroundMark x1="92708" y1="62851" x2="92708" y2="81928"/>
                        </a14:backgroundRemoval>
                      </a14:imgEffect>
                      <a14:imgEffect>
                        <a14:sharpenSoften amount="-250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458364" y="3887560"/>
              <a:ext cx="1998829" cy="2073785"/>
            </a:xfrm>
            <a:prstGeom prst="rect">
              <a:avLst/>
            </a:prstGeom>
          </p:spPr>
        </p:pic>
        <p:pic>
          <p:nvPicPr>
            <p:cNvPr id="8" name="圖片 7">
              <a:extLst>
                <a:ext uri="{FF2B5EF4-FFF2-40B4-BE49-F238E27FC236}">
                  <a16:creationId xmlns:a16="http://schemas.microsoft.com/office/drawing/2014/main" id="{681D172A-02CC-B998-BC09-9D83E3B88E2B}"/>
                </a:ext>
              </a:extLst>
            </p:cNvPr>
            <p:cNvPicPr>
              <a:picLocks noChangeAspect="1"/>
            </p:cNvPicPr>
            <p:nvPr/>
          </p:nvPicPr>
          <p:blipFill>
            <a:blip r:embed="rId8">
              <a:lum bright="70000" contrast="-70000"/>
              <a:extLst>
                <a:ext uri="{BEBA8EAE-BF5A-486C-A8C5-ECC9F3942E4B}">
                  <a14:imgProps xmlns:a14="http://schemas.microsoft.com/office/drawing/2010/main">
                    <a14:imgLayer r:embed="rId9">
                      <a14:imgEffect>
                        <a14:artisticPhotocopy/>
                      </a14:imgEffect>
                    </a14:imgLayer>
                  </a14:imgProps>
                </a:ext>
                <a:ext uri="{28A0092B-C50C-407E-A947-70E740481C1C}">
                  <a14:useLocalDpi xmlns:a14="http://schemas.microsoft.com/office/drawing/2010/main" val="0"/>
                </a:ext>
              </a:extLst>
            </a:blip>
            <a:stretch>
              <a:fillRect/>
            </a:stretch>
          </p:blipFill>
          <p:spPr>
            <a:xfrm>
              <a:off x="6976953" y="660361"/>
              <a:ext cx="1320723" cy="1320723"/>
            </a:xfrm>
            <a:prstGeom prst="rect">
              <a:avLst/>
            </a:prstGeom>
          </p:spPr>
        </p:pic>
        <p:pic>
          <p:nvPicPr>
            <p:cNvPr id="9" name="圖片 8">
              <a:extLst>
                <a:ext uri="{FF2B5EF4-FFF2-40B4-BE49-F238E27FC236}">
                  <a16:creationId xmlns:a16="http://schemas.microsoft.com/office/drawing/2014/main" id="{9D10D893-3D0B-E52A-65AA-2C173BC030DC}"/>
                </a:ext>
              </a:extLst>
            </p:cNvPr>
            <p:cNvPicPr>
              <a:picLocks noChangeAspect="1"/>
            </p:cNvPicPr>
            <p:nvPr/>
          </p:nvPicPr>
          <p:blipFill>
            <a:blip r:embed="rId10">
              <a:extLst>
                <a:ext uri="{BEBA8EAE-BF5A-486C-A8C5-ECC9F3942E4B}">
                  <a14:imgProps xmlns:a14="http://schemas.microsoft.com/office/drawing/2010/main">
                    <a14:imgLayer r:embed="rId11">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6976953" y="3408748"/>
              <a:ext cx="1306879" cy="1306879"/>
            </a:xfrm>
            <a:prstGeom prst="rect">
              <a:avLst/>
            </a:prstGeom>
          </p:spPr>
        </p:pic>
        <p:cxnSp>
          <p:nvCxnSpPr>
            <p:cNvPr id="15" name="直線單箭頭接點 10">
              <a:extLst>
                <a:ext uri="{FF2B5EF4-FFF2-40B4-BE49-F238E27FC236}">
                  <a16:creationId xmlns:a16="http://schemas.microsoft.com/office/drawing/2014/main" id="{AD78C29A-EDED-7114-2399-A28A9EDCB828}"/>
                </a:ext>
              </a:extLst>
            </p:cNvPr>
            <p:cNvCxnSpPr>
              <a:cxnSpLocks/>
            </p:cNvCxnSpPr>
            <p:nvPr/>
          </p:nvCxnSpPr>
          <p:spPr>
            <a:xfrm flipV="1">
              <a:off x="2152146" y="2649559"/>
              <a:ext cx="1219281" cy="9591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單箭頭接點 12">
              <a:extLst>
                <a:ext uri="{FF2B5EF4-FFF2-40B4-BE49-F238E27FC236}">
                  <a16:creationId xmlns:a16="http://schemas.microsoft.com/office/drawing/2014/main" id="{BCB34599-BC39-9459-11A6-0717BC38580B}"/>
                </a:ext>
              </a:extLst>
            </p:cNvPr>
            <p:cNvCxnSpPr>
              <a:cxnSpLocks/>
            </p:cNvCxnSpPr>
            <p:nvPr/>
          </p:nvCxnSpPr>
          <p:spPr>
            <a:xfrm>
              <a:off x="2152146" y="3629752"/>
              <a:ext cx="1201515" cy="9477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0">
              <a:extLst>
                <a:ext uri="{FF2B5EF4-FFF2-40B4-BE49-F238E27FC236}">
                  <a16:creationId xmlns:a16="http://schemas.microsoft.com/office/drawing/2014/main" id="{91EB9C7F-0489-81E6-227A-0CD17760C821}"/>
                </a:ext>
              </a:extLst>
            </p:cNvPr>
            <p:cNvCxnSpPr>
              <a:cxnSpLocks/>
            </p:cNvCxnSpPr>
            <p:nvPr/>
          </p:nvCxnSpPr>
          <p:spPr>
            <a:xfrm flipV="1">
              <a:off x="5615904" y="1674738"/>
              <a:ext cx="1219281" cy="95915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單箭頭接點 12">
              <a:extLst>
                <a:ext uri="{FF2B5EF4-FFF2-40B4-BE49-F238E27FC236}">
                  <a16:creationId xmlns:a16="http://schemas.microsoft.com/office/drawing/2014/main" id="{FD4D1CFF-95E8-37DB-4FE3-37DE4BB325D3}"/>
                </a:ext>
              </a:extLst>
            </p:cNvPr>
            <p:cNvCxnSpPr>
              <a:cxnSpLocks/>
            </p:cNvCxnSpPr>
            <p:nvPr/>
          </p:nvCxnSpPr>
          <p:spPr>
            <a:xfrm>
              <a:off x="5624788" y="2633896"/>
              <a:ext cx="1201515" cy="9477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3" name="標題 3">
            <a:extLst>
              <a:ext uri="{FF2B5EF4-FFF2-40B4-BE49-F238E27FC236}">
                <a16:creationId xmlns:a16="http://schemas.microsoft.com/office/drawing/2014/main" id="{4A77CE77-3157-485F-B2D2-20A675404B6A}"/>
              </a:ext>
            </a:extLst>
          </p:cNvPr>
          <p:cNvSpPr txBox="1">
            <a:spLocks/>
          </p:cNvSpPr>
          <p:nvPr/>
        </p:nvSpPr>
        <p:spPr>
          <a:xfrm rot="10800000" flipV="1">
            <a:off x="1254184" y="1709361"/>
            <a:ext cx="1906298"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sz="2800" kern="0" dirty="0">
                <a:effectLst>
                  <a:glow rad="63500">
                    <a:srgbClr val="FFFFFF">
                      <a:alpha val="10000"/>
                    </a:srgbClr>
                  </a:glow>
                </a:effectLst>
                <a:latin typeface="DIN Alternate Light" panose="02020500000000000000" pitchFamily="18" charset="0"/>
                <a:ea typeface="思源黑體 TWHK Normal" panose="02020500000000000000" charset="-120"/>
              </a:rPr>
              <a:t>X-ray Image</a:t>
            </a:r>
            <a:endParaRPr lang="zh-TW" altLang="en-US" sz="2800" kern="0" dirty="0">
              <a:effectLst>
                <a:glow rad="63500">
                  <a:srgbClr val="FFFFFF">
                    <a:alpha val="10000"/>
                  </a:srgbClr>
                </a:glow>
              </a:effectLst>
              <a:latin typeface="DIN Alternate Light" panose="02020500000000000000" pitchFamily="18" charset="0"/>
              <a:ea typeface="思源黑體 TWHK Normal" panose="02020500000000000000" charset="-120"/>
            </a:endParaRPr>
          </a:p>
        </p:txBody>
      </p:sp>
      <p:sp>
        <p:nvSpPr>
          <p:cNvPr id="24" name="標題 3">
            <a:extLst>
              <a:ext uri="{FF2B5EF4-FFF2-40B4-BE49-F238E27FC236}">
                <a16:creationId xmlns:a16="http://schemas.microsoft.com/office/drawing/2014/main" id="{AAD6336F-97BC-4A8F-A089-2FBE9088C74F}"/>
              </a:ext>
            </a:extLst>
          </p:cNvPr>
          <p:cNvSpPr txBox="1">
            <a:spLocks/>
          </p:cNvSpPr>
          <p:nvPr/>
        </p:nvSpPr>
        <p:spPr>
          <a:xfrm rot="9900000" flipV="1">
            <a:off x="4570911" y="520222"/>
            <a:ext cx="2658211"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sz="2800" kern="0" dirty="0">
                <a:effectLst>
                  <a:glow rad="63500">
                    <a:srgbClr val="FFFFFF">
                      <a:alpha val="10000"/>
                    </a:srgbClr>
                  </a:glow>
                </a:effectLst>
                <a:latin typeface="DIN Alternate Light" panose="02020500000000000000" pitchFamily="18" charset="0"/>
                <a:ea typeface="思源黑體 TWHK Normal" panose="02020500000000000000" charset="-120"/>
              </a:rPr>
              <a:t>Pneumonia…</a:t>
            </a:r>
            <a:endParaRPr lang="zh-TW" altLang="en-US" sz="2800" kern="0" dirty="0">
              <a:effectLst>
                <a:glow rad="63500">
                  <a:srgbClr val="FFFFFF">
                    <a:alpha val="10000"/>
                  </a:srgbClr>
                </a:glow>
              </a:effectLst>
              <a:latin typeface="DIN Alternate Light" panose="02020500000000000000" pitchFamily="18" charset="0"/>
              <a:ea typeface="思源黑體 TWHK Normal" panose="02020500000000000000" charset="-120"/>
            </a:endParaRPr>
          </a:p>
        </p:txBody>
      </p:sp>
      <p:sp>
        <p:nvSpPr>
          <p:cNvPr id="25" name="標題 3">
            <a:extLst>
              <a:ext uri="{FF2B5EF4-FFF2-40B4-BE49-F238E27FC236}">
                <a16:creationId xmlns:a16="http://schemas.microsoft.com/office/drawing/2014/main" id="{F820CD61-D92E-47C0-A812-045962CED3D5}"/>
              </a:ext>
            </a:extLst>
          </p:cNvPr>
          <p:cNvSpPr txBox="1">
            <a:spLocks/>
          </p:cNvSpPr>
          <p:nvPr/>
        </p:nvSpPr>
        <p:spPr>
          <a:xfrm rot="12035196" flipV="1">
            <a:off x="5777942" y="4338613"/>
            <a:ext cx="2717368"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sz="2800" kern="0" dirty="0">
                <a:effectLst>
                  <a:glow rad="63500">
                    <a:srgbClr val="FFFFFF">
                      <a:alpha val="10000"/>
                    </a:srgbClr>
                  </a:glow>
                </a:effectLst>
                <a:latin typeface="DIN Alternate Light" panose="02020500000000000000" pitchFamily="18" charset="0"/>
                <a:ea typeface="思源黑體 TWHK Normal" panose="02020500000000000000" charset="-120"/>
              </a:rPr>
              <a:t>Normal!</a:t>
            </a:r>
            <a:endParaRPr lang="zh-TW" altLang="en-US" sz="2800" kern="0" dirty="0">
              <a:effectLst>
                <a:glow rad="63500">
                  <a:srgbClr val="FFFFFF">
                    <a:alpha val="10000"/>
                  </a:srgbClr>
                </a:glow>
              </a:effectLst>
              <a:latin typeface="DIN Alternate Light" panose="02020500000000000000" pitchFamily="18" charset="0"/>
              <a:ea typeface="思源黑體 TWHK Normal" panose="02020500000000000000" charset="-120"/>
            </a:endParaRPr>
          </a:p>
        </p:txBody>
      </p:sp>
      <p:sp>
        <p:nvSpPr>
          <p:cNvPr id="26" name="標題 3">
            <a:extLst>
              <a:ext uri="{FF2B5EF4-FFF2-40B4-BE49-F238E27FC236}">
                <a16:creationId xmlns:a16="http://schemas.microsoft.com/office/drawing/2014/main" id="{74ABE477-6BEF-4D23-A670-0CB062E0E7FB}"/>
              </a:ext>
            </a:extLst>
          </p:cNvPr>
          <p:cNvSpPr txBox="1">
            <a:spLocks/>
          </p:cNvSpPr>
          <p:nvPr/>
        </p:nvSpPr>
        <p:spPr>
          <a:xfrm rot="9900000" flipV="1">
            <a:off x="9213583" y="1282257"/>
            <a:ext cx="2194427"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sz="2800" kern="0" dirty="0" err="1">
                <a:effectLst>
                  <a:glow rad="63500">
                    <a:srgbClr val="FFFFFF">
                      <a:alpha val="10000"/>
                    </a:srgbClr>
                  </a:glow>
                </a:effectLst>
                <a:latin typeface="DIN Alternate Light" panose="02020500000000000000" pitchFamily="18" charset="0"/>
                <a:ea typeface="思源黑體 TWHK Normal" panose="02020500000000000000" charset="-120"/>
              </a:rPr>
              <a:t>Becteria</a:t>
            </a:r>
            <a:endParaRPr lang="zh-TW" altLang="en-US" sz="2800" kern="0" dirty="0">
              <a:effectLst>
                <a:glow rad="63500">
                  <a:srgbClr val="FFFFFF">
                    <a:alpha val="10000"/>
                  </a:srgbClr>
                </a:glow>
              </a:effectLst>
              <a:latin typeface="DIN Alternate Light" panose="02020500000000000000" pitchFamily="18" charset="0"/>
              <a:ea typeface="思源黑體 TWHK Normal" panose="02020500000000000000" charset="-120"/>
            </a:endParaRPr>
          </a:p>
        </p:txBody>
      </p:sp>
      <p:sp>
        <p:nvSpPr>
          <p:cNvPr id="27" name="標題 3">
            <a:extLst>
              <a:ext uri="{FF2B5EF4-FFF2-40B4-BE49-F238E27FC236}">
                <a16:creationId xmlns:a16="http://schemas.microsoft.com/office/drawing/2014/main" id="{1EAE996E-8D40-4432-AF42-BF20EBBC953C}"/>
              </a:ext>
            </a:extLst>
          </p:cNvPr>
          <p:cNvSpPr txBox="1">
            <a:spLocks/>
          </p:cNvSpPr>
          <p:nvPr/>
        </p:nvSpPr>
        <p:spPr>
          <a:xfrm rot="9900000" flipV="1">
            <a:off x="9248752" y="3091742"/>
            <a:ext cx="2194427"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defTabSz="914400"/>
            <a:r>
              <a:rPr lang="en-US" altLang="zh-TW" sz="2800" kern="0" dirty="0">
                <a:effectLst>
                  <a:glow rad="63500">
                    <a:srgbClr val="FFFFFF">
                      <a:alpha val="10000"/>
                    </a:srgbClr>
                  </a:glow>
                </a:effectLst>
                <a:latin typeface="DIN Alternate Light" panose="02020500000000000000" pitchFamily="18" charset="0"/>
                <a:ea typeface="思源黑體 TWHK Normal" panose="02020500000000000000" charset="-120"/>
              </a:rPr>
              <a:t>Virus</a:t>
            </a:r>
            <a:endParaRPr lang="zh-TW" altLang="en-US" sz="2800" kern="0" dirty="0">
              <a:effectLst>
                <a:glow rad="63500">
                  <a:srgbClr val="FFFFFF">
                    <a:alpha val="10000"/>
                  </a:srgbClr>
                </a:glow>
              </a:effectLst>
              <a:latin typeface="DIN Alternate Light" panose="02020500000000000000" pitchFamily="18" charset="0"/>
              <a:ea typeface="思源黑體 TWHK Normal" panose="02020500000000000000" charset="-120"/>
            </a:endParaRPr>
          </a:p>
        </p:txBody>
      </p:sp>
    </p:spTree>
    <p:extLst>
      <p:ext uri="{BB962C8B-B14F-4D97-AF65-F5344CB8AC3E}">
        <p14:creationId xmlns:p14="http://schemas.microsoft.com/office/powerpoint/2010/main" val="70650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圓角矩形 30">
            <a:extLst>
              <a:ext uri="{FF2B5EF4-FFF2-40B4-BE49-F238E27FC236}">
                <a16:creationId xmlns:a16="http://schemas.microsoft.com/office/drawing/2014/main" id="{8607E78D-A065-F6D6-DD6E-23550B93BF5D}"/>
              </a:ext>
            </a:extLst>
          </p:cNvPr>
          <p:cNvSpPr/>
          <p:nvPr/>
        </p:nvSpPr>
        <p:spPr>
          <a:xfrm>
            <a:off x="1499053" y="1802799"/>
            <a:ext cx="1457153" cy="1111241"/>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sp>
      <p:sp>
        <p:nvSpPr>
          <p:cNvPr id="32" name="圓角矩形 4">
            <a:extLst>
              <a:ext uri="{FF2B5EF4-FFF2-40B4-BE49-F238E27FC236}">
                <a16:creationId xmlns:a16="http://schemas.microsoft.com/office/drawing/2014/main" id="{745B5CE7-FA80-B12B-11CD-7297FF281CED}"/>
              </a:ext>
            </a:extLst>
          </p:cNvPr>
          <p:cNvSpPr txBox="1"/>
          <p:nvPr/>
        </p:nvSpPr>
        <p:spPr>
          <a:xfrm>
            <a:off x="1430277" y="1854660"/>
            <a:ext cx="1594704" cy="1007519"/>
          </a:xfrm>
          <a:prstGeom prst="rect">
            <a:avLst/>
          </a:prstGeom>
          <a:noFill/>
          <a:ln>
            <a:noFill/>
          </a:ln>
          <a:scene3d>
            <a:camera prst="orthographicFront">
              <a:rot lat="0" lon="0" rev="0"/>
            </a:camera>
            <a:lightRig rig="balanced" dir="t">
              <a:rot lat="0" lon="0" rev="8700000"/>
            </a:lightRig>
          </a:scene3d>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r>
              <a:rPr lang="en-US" altLang="zh-TW" sz="3200" kern="1200" dirty="0">
                <a:solidFill>
                  <a:srgbClr val="BAF8FF"/>
                </a:solidFill>
                <a:effectLst>
                  <a:glow rad="63500">
                    <a:schemeClr val="tx1">
                      <a:alpha val="20000"/>
                    </a:schemeClr>
                  </a:glow>
                </a:effectLst>
                <a:latin typeface="DIN Alternate Light" panose="02020500000000000000" pitchFamily="18" charset="0"/>
              </a:rPr>
              <a:t>Image</a:t>
            </a:r>
            <a:endParaRPr lang="zh-TW" altLang="en-US" sz="3200" kern="1200" dirty="0">
              <a:solidFill>
                <a:srgbClr val="BAF8FF"/>
              </a:solidFill>
              <a:effectLst>
                <a:glow rad="63500">
                  <a:schemeClr val="tx1">
                    <a:alpha val="20000"/>
                  </a:schemeClr>
                </a:glow>
              </a:effectLst>
              <a:latin typeface="DIN Alternate Light" panose="02020500000000000000" pitchFamily="18" charset="0"/>
            </a:endParaRPr>
          </a:p>
        </p:txBody>
      </p:sp>
      <p:sp>
        <p:nvSpPr>
          <p:cNvPr id="34" name="圓角矩形 33">
            <a:extLst>
              <a:ext uri="{FF2B5EF4-FFF2-40B4-BE49-F238E27FC236}">
                <a16:creationId xmlns:a16="http://schemas.microsoft.com/office/drawing/2014/main" id="{73742953-B3FF-6847-D334-2C82516A4467}"/>
              </a:ext>
            </a:extLst>
          </p:cNvPr>
          <p:cNvSpPr/>
          <p:nvPr/>
        </p:nvSpPr>
        <p:spPr>
          <a:xfrm>
            <a:off x="7303485" y="2442611"/>
            <a:ext cx="2679851" cy="830562"/>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sp>
      <p:sp>
        <p:nvSpPr>
          <p:cNvPr id="35" name="圓角矩形 4">
            <a:extLst>
              <a:ext uri="{FF2B5EF4-FFF2-40B4-BE49-F238E27FC236}">
                <a16:creationId xmlns:a16="http://schemas.microsoft.com/office/drawing/2014/main" id="{8F5FB4C8-E290-C029-A4B0-43E1C5340519}"/>
              </a:ext>
            </a:extLst>
          </p:cNvPr>
          <p:cNvSpPr txBox="1"/>
          <p:nvPr/>
        </p:nvSpPr>
        <p:spPr>
          <a:xfrm>
            <a:off x="7434305" y="2481373"/>
            <a:ext cx="2418212" cy="753039"/>
          </a:xfrm>
          <a:prstGeom prst="rect">
            <a:avLst/>
          </a:prstGeom>
          <a:noFill/>
          <a:ln>
            <a:noFill/>
          </a:ln>
          <a:scene3d>
            <a:camera prst="orthographicFront">
              <a:rot lat="0" lon="0" rev="0"/>
            </a:camera>
            <a:lightRig rig="balanced" dir="t">
              <a:rot lat="0" lon="0" rev="8700000"/>
            </a:lightRig>
          </a:scene3d>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altLang="zh-TW" sz="3200" kern="1200" dirty="0">
                <a:solidFill>
                  <a:srgbClr val="BAF8FF"/>
                </a:solidFill>
                <a:effectLst>
                  <a:glow rad="63500">
                    <a:schemeClr val="tx1">
                      <a:alpha val="20000"/>
                    </a:schemeClr>
                  </a:glow>
                </a:effectLst>
                <a:latin typeface="DIN Alternate Light" panose="02020500000000000000" pitchFamily="18" charset="0"/>
              </a:rPr>
              <a:t>Normal</a:t>
            </a:r>
            <a:endParaRPr lang="zh-TW" altLang="en-US" sz="3200" kern="1200" dirty="0">
              <a:solidFill>
                <a:srgbClr val="BAF8FF"/>
              </a:solidFill>
              <a:effectLst>
                <a:glow rad="63500">
                  <a:schemeClr val="tx1">
                    <a:alpha val="20000"/>
                  </a:schemeClr>
                </a:glow>
              </a:effectLst>
              <a:latin typeface="DIN Alternate Light" panose="02020500000000000000" pitchFamily="18" charset="0"/>
            </a:endParaRPr>
          </a:p>
        </p:txBody>
      </p:sp>
      <p:sp>
        <p:nvSpPr>
          <p:cNvPr id="38" name="圓角矩形 37">
            <a:extLst>
              <a:ext uri="{FF2B5EF4-FFF2-40B4-BE49-F238E27FC236}">
                <a16:creationId xmlns:a16="http://schemas.microsoft.com/office/drawing/2014/main" id="{0EBF7170-4916-EF27-827E-8EA649297666}"/>
              </a:ext>
            </a:extLst>
          </p:cNvPr>
          <p:cNvSpPr/>
          <p:nvPr/>
        </p:nvSpPr>
        <p:spPr>
          <a:xfrm>
            <a:off x="3568213" y="3445032"/>
            <a:ext cx="2761076" cy="830561"/>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sp>
      <p:sp>
        <p:nvSpPr>
          <p:cNvPr id="39" name="圓角矩形 4">
            <a:extLst>
              <a:ext uri="{FF2B5EF4-FFF2-40B4-BE49-F238E27FC236}">
                <a16:creationId xmlns:a16="http://schemas.microsoft.com/office/drawing/2014/main" id="{52B28325-7894-3472-A3BF-55972DF2343E}"/>
              </a:ext>
            </a:extLst>
          </p:cNvPr>
          <p:cNvSpPr txBox="1"/>
          <p:nvPr/>
        </p:nvSpPr>
        <p:spPr>
          <a:xfrm>
            <a:off x="3702998" y="3483794"/>
            <a:ext cx="2491506" cy="753038"/>
          </a:xfrm>
          <a:prstGeom prst="rect">
            <a:avLst/>
          </a:prstGeom>
          <a:noFill/>
          <a:ln>
            <a:noFill/>
          </a:ln>
          <a:scene3d>
            <a:camera prst="orthographicFront">
              <a:rot lat="0" lon="0" rev="0"/>
            </a:camera>
            <a:lightRig rig="balanced" dir="t">
              <a:rot lat="0" lon="0" rev="8700000"/>
            </a:lightRig>
          </a:scene3d>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altLang="zh-TW" sz="3200" dirty="0">
                <a:solidFill>
                  <a:srgbClr val="BAF8FF"/>
                </a:solidFill>
                <a:effectLst>
                  <a:glow rad="63500">
                    <a:schemeClr val="tx1">
                      <a:alpha val="20000"/>
                    </a:schemeClr>
                  </a:glow>
                </a:effectLst>
                <a:latin typeface="DIN Alternate Light" panose="02020500000000000000" pitchFamily="18" charset="0"/>
              </a:rPr>
              <a:t>Pneumonia</a:t>
            </a:r>
            <a:endParaRPr lang="zh-TW" altLang="en-US" sz="3200" kern="1200" dirty="0">
              <a:solidFill>
                <a:srgbClr val="BAF8FF"/>
              </a:solidFill>
              <a:effectLst>
                <a:glow rad="63500">
                  <a:schemeClr val="tx1">
                    <a:alpha val="20000"/>
                  </a:schemeClr>
                </a:glow>
              </a:effectLst>
              <a:latin typeface="DIN Alternate Light" panose="02020500000000000000" pitchFamily="18" charset="0"/>
            </a:endParaRPr>
          </a:p>
        </p:txBody>
      </p:sp>
      <p:sp>
        <p:nvSpPr>
          <p:cNvPr id="41" name="圓角矩形 40">
            <a:extLst>
              <a:ext uri="{FF2B5EF4-FFF2-40B4-BE49-F238E27FC236}">
                <a16:creationId xmlns:a16="http://schemas.microsoft.com/office/drawing/2014/main" id="{CE10668D-3095-0A6E-43C8-F2D7B1063042}"/>
              </a:ext>
            </a:extLst>
          </p:cNvPr>
          <p:cNvSpPr/>
          <p:nvPr/>
        </p:nvSpPr>
        <p:spPr>
          <a:xfrm>
            <a:off x="3850346" y="1743262"/>
            <a:ext cx="2196811" cy="1174280"/>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sp>
      <p:sp>
        <p:nvSpPr>
          <p:cNvPr id="42" name="圓角矩形 4">
            <a:extLst>
              <a:ext uri="{FF2B5EF4-FFF2-40B4-BE49-F238E27FC236}">
                <a16:creationId xmlns:a16="http://schemas.microsoft.com/office/drawing/2014/main" id="{B7F043CF-70A3-7E84-0B62-0E7B9EBDBB81}"/>
              </a:ext>
            </a:extLst>
          </p:cNvPr>
          <p:cNvSpPr txBox="1"/>
          <p:nvPr/>
        </p:nvSpPr>
        <p:spPr>
          <a:xfrm>
            <a:off x="3957585" y="1798065"/>
            <a:ext cx="1982332" cy="1064674"/>
          </a:xfrm>
          <a:prstGeom prst="rect">
            <a:avLst/>
          </a:prstGeom>
          <a:noFill/>
          <a:ln>
            <a:noFill/>
          </a:ln>
          <a:scene3d>
            <a:camera prst="orthographicFront">
              <a:rot lat="0" lon="0" rev="0"/>
            </a:camera>
            <a:lightRig rig="balanced" dir="t">
              <a:rot lat="0" lon="0" rev="8700000"/>
            </a:lightRig>
          </a:scene3d>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altLang="zh-TW" sz="3200" kern="1200" dirty="0">
                <a:solidFill>
                  <a:srgbClr val="BAF8FF"/>
                </a:solidFill>
                <a:effectLst>
                  <a:glow rad="63500">
                    <a:schemeClr val="tx1">
                      <a:alpha val="20000"/>
                    </a:schemeClr>
                  </a:glow>
                </a:effectLst>
                <a:latin typeface="DIN Alternate Light" panose="02020500000000000000" pitchFamily="18" charset="0"/>
              </a:rPr>
              <a:t>Model (N/P)</a:t>
            </a:r>
            <a:endParaRPr lang="zh-TW" altLang="en-US" sz="3200" kern="1200" dirty="0">
              <a:solidFill>
                <a:srgbClr val="BAF8FF"/>
              </a:solidFill>
              <a:effectLst>
                <a:glow rad="63500">
                  <a:schemeClr val="tx1">
                    <a:alpha val="20000"/>
                  </a:schemeClr>
                </a:glow>
              </a:effectLst>
              <a:latin typeface="DIN Alternate Light" panose="02020500000000000000" pitchFamily="18" charset="0"/>
            </a:endParaRPr>
          </a:p>
        </p:txBody>
      </p:sp>
      <p:sp>
        <p:nvSpPr>
          <p:cNvPr id="44" name="圓角矩形 43">
            <a:extLst>
              <a:ext uri="{FF2B5EF4-FFF2-40B4-BE49-F238E27FC236}">
                <a16:creationId xmlns:a16="http://schemas.microsoft.com/office/drawing/2014/main" id="{C44FB2C2-0C6C-CC2E-3F4F-F26561555604}"/>
              </a:ext>
            </a:extLst>
          </p:cNvPr>
          <p:cNvSpPr/>
          <p:nvPr/>
        </p:nvSpPr>
        <p:spPr>
          <a:xfrm>
            <a:off x="7303485" y="4809973"/>
            <a:ext cx="2679851" cy="746835"/>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sp>
      <p:sp>
        <p:nvSpPr>
          <p:cNvPr id="45" name="圓角矩形 4">
            <a:extLst>
              <a:ext uri="{FF2B5EF4-FFF2-40B4-BE49-F238E27FC236}">
                <a16:creationId xmlns:a16="http://schemas.microsoft.com/office/drawing/2014/main" id="{5771E25E-22ED-3CA3-5B37-DB24CCA2E9F4}"/>
              </a:ext>
            </a:extLst>
          </p:cNvPr>
          <p:cNvSpPr txBox="1"/>
          <p:nvPr/>
        </p:nvSpPr>
        <p:spPr>
          <a:xfrm>
            <a:off x="7434305" y="4844827"/>
            <a:ext cx="2418212" cy="677127"/>
          </a:xfrm>
          <a:prstGeom prst="rect">
            <a:avLst/>
          </a:prstGeom>
          <a:noFill/>
          <a:ln>
            <a:noFill/>
          </a:ln>
          <a:scene3d>
            <a:camera prst="orthographicFront">
              <a:rot lat="0" lon="0" rev="0"/>
            </a:camera>
            <a:lightRig rig="balanced" dir="t">
              <a:rot lat="0" lon="0" rev="8700000"/>
            </a:lightRig>
          </a:scene3d>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altLang="zh-TW" sz="3200" kern="1200" dirty="0">
                <a:solidFill>
                  <a:srgbClr val="BAF8FF"/>
                </a:solidFill>
                <a:effectLst>
                  <a:glow rad="63500">
                    <a:schemeClr val="tx1">
                      <a:alpha val="20000"/>
                    </a:schemeClr>
                  </a:glow>
                </a:effectLst>
                <a:latin typeface="DIN Alternate Light" panose="02020500000000000000" pitchFamily="18" charset="0"/>
              </a:rPr>
              <a:t>Virus</a:t>
            </a:r>
            <a:endParaRPr lang="zh-TW" altLang="en-US" sz="3200" kern="1200" dirty="0">
              <a:solidFill>
                <a:srgbClr val="BAF8FF"/>
              </a:solidFill>
              <a:effectLst>
                <a:glow rad="63500">
                  <a:schemeClr val="tx1">
                    <a:alpha val="20000"/>
                  </a:schemeClr>
                </a:glow>
              </a:effectLst>
              <a:latin typeface="DIN Alternate Light" panose="02020500000000000000" pitchFamily="18" charset="0"/>
            </a:endParaRPr>
          </a:p>
        </p:txBody>
      </p:sp>
      <p:sp>
        <p:nvSpPr>
          <p:cNvPr id="47" name="圓角矩形 46">
            <a:extLst>
              <a:ext uri="{FF2B5EF4-FFF2-40B4-BE49-F238E27FC236}">
                <a16:creationId xmlns:a16="http://schemas.microsoft.com/office/drawing/2014/main" id="{8F7BFBA3-D970-E9AF-E482-28D861807087}"/>
              </a:ext>
            </a:extLst>
          </p:cNvPr>
          <p:cNvSpPr/>
          <p:nvPr/>
        </p:nvSpPr>
        <p:spPr>
          <a:xfrm>
            <a:off x="7303485" y="3641179"/>
            <a:ext cx="2679851" cy="746835"/>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sp>
      <p:sp>
        <p:nvSpPr>
          <p:cNvPr id="48" name="圓角矩形 4">
            <a:extLst>
              <a:ext uri="{FF2B5EF4-FFF2-40B4-BE49-F238E27FC236}">
                <a16:creationId xmlns:a16="http://schemas.microsoft.com/office/drawing/2014/main" id="{1AD9C2C9-2BE2-701B-70A7-CCD5C44C8244}"/>
              </a:ext>
            </a:extLst>
          </p:cNvPr>
          <p:cNvSpPr txBox="1"/>
          <p:nvPr/>
        </p:nvSpPr>
        <p:spPr>
          <a:xfrm>
            <a:off x="7434305" y="3676033"/>
            <a:ext cx="2418212" cy="677127"/>
          </a:xfrm>
          <a:prstGeom prst="rect">
            <a:avLst/>
          </a:prstGeom>
          <a:noFill/>
          <a:ln>
            <a:noFill/>
          </a:ln>
          <a:scene3d>
            <a:camera prst="orthographicFront">
              <a:rot lat="0" lon="0" rev="0"/>
            </a:camera>
            <a:lightRig rig="balanced" dir="t">
              <a:rot lat="0" lon="0" rev="8700000"/>
            </a:lightRig>
          </a:scene3d>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altLang="zh-TW" sz="3200" dirty="0">
                <a:solidFill>
                  <a:srgbClr val="BAF8FF"/>
                </a:solidFill>
                <a:effectLst>
                  <a:glow rad="63500">
                    <a:schemeClr val="tx1">
                      <a:alpha val="20000"/>
                    </a:schemeClr>
                  </a:glow>
                </a:effectLst>
                <a:latin typeface="DIN Alternate Light" panose="02020500000000000000" pitchFamily="18" charset="0"/>
              </a:rPr>
              <a:t>Bacteria</a:t>
            </a:r>
            <a:endParaRPr lang="zh-TW" altLang="en-US" sz="3200" kern="1200" dirty="0">
              <a:solidFill>
                <a:srgbClr val="BAF8FF"/>
              </a:solidFill>
              <a:effectLst>
                <a:glow rad="63500">
                  <a:schemeClr val="tx1">
                    <a:alpha val="20000"/>
                  </a:schemeClr>
                </a:glow>
              </a:effectLst>
              <a:latin typeface="DIN Alternate Light" panose="02020500000000000000" pitchFamily="18" charset="0"/>
            </a:endParaRPr>
          </a:p>
        </p:txBody>
      </p:sp>
      <p:cxnSp>
        <p:nvCxnSpPr>
          <p:cNvPr id="49" name="直線箭頭接點 129">
            <a:extLst>
              <a:ext uri="{FF2B5EF4-FFF2-40B4-BE49-F238E27FC236}">
                <a16:creationId xmlns:a16="http://schemas.microsoft.com/office/drawing/2014/main" id="{5485FF3A-C8A2-D020-FA11-F142567E7BC4}"/>
              </a:ext>
            </a:extLst>
          </p:cNvPr>
          <p:cNvCxnSpPr>
            <a:cxnSpLocks/>
          </p:cNvCxnSpPr>
          <p:nvPr/>
        </p:nvCxnSpPr>
        <p:spPr>
          <a:xfrm flipH="1">
            <a:off x="4948751" y="2917542"/>
            <a:ext cx="1" cy="527490"/>
          </a:xfrm>
          <a:prstGeom prst="straightConnector1">
            <a:avLst/>
          </a:prstGeom>
          <a:ln w="73025">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線箭頭接點 131">
            <a:extLst>
              <a:ext uri="{FF2B5EF4-FFF2-40B4-BE49-F238E27FC236}">
                <a16:creationId xmlns:a16="http://schemas.microsoft.com/office/drawing/2014/main" id="{9C0BB3B9-9AAE-DA3A-9025-CCEC096A8597}"/>
              </a:ext>
            </a:extLst>
          </p:cNvPr>
          <p:cNvCxnSpPr>
            <a:cxnSpLocks/>
            <a:stCxn id="41" idx="3"/>
            <a:endCxn id="34" idx="1"/>
          </p:cNvCxnSpPr>
          <p:nvPr/>
        </p:nvCxnSpPr>
        <p:spPr>
          <a:xfrm>
            <a:off x="6047157" y="2330402"/>
            <a:ext cx="1256328" cy="527490"/>
          </a:xfrm>
          <a:prstGeom prst="straightConnector1">
            <a:avLst/>
          </a:prstGeom>
          <a:ln w="73025">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線箭頭接點 133">
            <a:extLst>
              <a:ext uri="{FF2B5EF4-FFF2-40B4-BE49-F238E27FC236}">
                <a16:creationId xmlns:a16="http://schemas.microsoft.com/office/drawing/2014/main" id="{D5A0E880-B98A-E0B4-85AA-9A56692B4605}"/>
              </a:ext>
            </a:extLst>
          </p:cNvPr>
          <p:cNvCxnSpPr>
            <a:cxnSpLocks/>
          </p:cNvCxnSpPr>
          <p:nvPr/>
        </p:nvCxnSpPr>
        <p:spPr>
          <a:xfrm>
            <a:off x="4939663" y="4275593"/>
            <a:ext cx="0" cy="534380"/>
          </a:xfrm>
          <a:prstGeom prst="straightConnector1">
            <a:avLst/>
          </a:prstGeom>
          <a:ln w="73025">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線箭頭接點 135">
            <a:extLst>
              <a:ext uri="{FF2B5EF4-FFF2-40B4-BE49-F238E27FC236}">
                <a16:creationId xmlns:a16="http://schemas.microsoft.com/office/drawing/2014/main" id="{E2FD4BC0-CD1D-8875-D2F0-CFEE8162A61E}"/>
              </a:ext>
            </a:extLst>
          </p:cNvPr>
          <p:cNvCxnSpPr>
            <a:cxnSpLocks/>
            <a:stCxn id="56" idx="3"/>
            <a:endCxn id="44" idx="1"/>
          </p:cNvCxnSpPr>
          <p:nvPr/>
        </p:nvCxnSpPr>
        <p:spPr>
          <a:xfrm flipV="1">
            <a:off x="6107470" y="5183391"/>
            <a:ext cx="1196015" cy="181022"/>
          </a:xfrm>
          <a:prstGeom prst="straightConnector1">
            <a:avLst/>
          </a:prstGeom>
          <a:ln w="73025">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直線箭頭接點 137">
            <a:extLst>
              <a:ext uri="{FF2B5EF4-FFF2-40B4-BE49-F238E27FC236}">
                <a16:creationId xmlns:a16="http://schemas.microsoft.com/office/drawing/2014/main" id="{6D8197EB-F675-0BB2-0121-D201D49F1580}"/>
              </a:ext>
            </a:extLst>
          </p:cNvPr>
          <p:cNvCxnSpPr>
            <a:cxnSpLocks/>
            <a:stCxn id="56" idx="3"/>
            <a:endCxn id="47" idx="1"/>
          </p:cNvCxnSpPr>
          <p:nvPr/>
        </p:nvCxnSpPr>
        <p:spPr>
          <a:xfrm flipV="1">
            <a:off x="6107470" y="4014597"/>
            <a:ext cx="1196015" cy="1349816"/>
          </a:xfrm>
          <a:prstGeom prst="straightConnector1">
            <a:avLst/>
          </a:prstGeom>
          <a:ln w="73025">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線箭頭接點 143">
            <a:extLst>
              <a:ext uri="{FF2B5EF4-FFF2-40B4-BE49-F238E27FC236}">
                <a16:creationId xmlns:a16="http://schemas.microsoft.com/office/drawing/2014/main" id="{FC6FE402-6A41-E1ED-AE44-ADE2C2C1034C}"/>
              </a:ext>
            </a:extLst>
          </p:cNvPr>
          <p:cNvCxnSpPr>
            <a:cxnSpLocks/>
          </p:cNvCxnSpPr>
          <p:nvPr/>
        </p:nvCxnSpPr>
        <p:spPr>
          <a:xfrm>
            <a:off x="3005536" y="2354830"/>
            <a:ext cx="804405" cy="7177"/>
          </a:xfrm>
          <a:prstGeom prst="straightConnector1">
            <a:avLst/>
          </a:prstGeom>
          <a:ln w="73025">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6" name="圓角矩形 55">
            <a:extLst>
              <a:ext uri="{FF2B5EF4-FFF2-40B4-BE49-F238E27FC236}">
                <a16:creationId xmlns:a16="http://schemas.microsoft.com/office/drawing/2014/main" id="{3E72D441-6EB4-20CD-BC78-9BF73F023EF3}"/>
              </a:ext>
            </a:extLst>
          </p:cNvPr>
          <p:cNvSpPr/>
          <p:nvPr/>
        </p:nvSpPr>
        <p:spPr>
          <a:xfrm>
            <a:off x="3790032" y="4809973"/>
            <a:ext cx="2317438" cy="1108879"/>
          </a:xfrm>
          <a:prstGeom prst="roundRect">
            <a:avLst/>
          </a:pr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sp>
      <p:sp>
        <p:nvSpPr>
          <p:cNvPr id="57" name="圓角矩形 4">
            <a:extLst>
              <a:ext uri="{FF2B5EF4-FFF2-40B4-BE49-F238E27FC236}">
                <a16:creationId xmlns:a16="http://schemas.microsoft.com/office/drawing/2014/main" id="{1B63B58D-24E8-9C41-7368-5524329BEA0A}"/>
              </a:ext>
            </a:extLst>
          </p:cNvPr>
          <p:cNvSpPr txBox="1"/>
          <p:nvPr/>
        </p:nvSpPr>
        <p:spPr>
          <a:xfrm>
            <a:off x="3903160" y="4861724"/>
            <a:ext cx="2091182" cy="1005378"/>
          </a:xfrm>
          <a:prstGeom prst="rect">
            <a:avLst/>
          </a:prstGeom>
          <a:noFill/>
          <a:ln>
            <a:noFill/>
          </a:ln>
          <a:scene3d>
            <a:camera prst="orthographicFront">
              <a:rot lat="0" lon="0" rev="0"/>
            </a:camera>
            <a:lightRig rig="balanced" dir="t">
              <a:rot lat="0" lon="0" rev="8700000"/>
            </a:lightRig>
          </a:scene3d>
          <a:sp3d/>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altLang="zh-TW" sz="3200" kern="1200" dirty="0">
                <a:solidFill>
                  <a:srgbClr val="BAF8FF"/>
                </a:solidFill>
                <a:effectLst>
                  <a:glow rad="63500">
                    <a:schemeClr val="tx1">
                      <a:alpha val="20000"/>
                    </a:schemeClr>
                  </a:glow>
                </a:effectLst>
                <a:latin typeface="DIN Alternate Light" panose="02020500000000000000" pitchFamily="18" charset="0"/>
              </a:rPr>
              <a:t>Model </a:t>
            </a:r>
            <a:r>
              <a:rPr lang="en-US" altLang="zh-TW" sz="3200" dirty="0">
                <a:solidFill>
                  <a:srgbClr val="BAF8FF"/>
                </a:solidFill>
                <a:effectLst>
                  <a:glow rad="63500">
                    <a:schemeClr val="tx1">
                      <a:alpha val="20000"/>
                    </a:schemeClr>
                  </a:glow>
                </a:effectLst>
                <a:latin typeface="DIN Alternate Light" panose="02020500000000000000" pitchFamily="18" charset="0"/>
              </a:rPr>
              <a:t>(B/V)</a:t>
            </a:r>
            <a:endParaRPr lang="zh-TW" altLang="en-US" sz="3200" kern="1200" dirty="0">
              <a:solidFill>
                <a:srgbClr val="BAF8FF"/>
              </a:solidFill>
              <a:effectLst>
                <a:glow rad="63500">
                  <a:schemeClr val="tx1">
                    <a:alpha val="20000"/>
                  </a:schemeClr>
                </a:glow>
              </a:effectLst>
              <a:latin typeface="DIN Alternate Light" panose="02020500000000000000" pitchFamily="18" charset="0"/>
            </a:endParaRPr>
          </a:p>
        </p:txBody>
      </p:sp>
      <p:sp>
        <p:nvSpPr>
          <p:cNvPr id="58" name="圓角矩形 57"/>
          <p:cNvSpPr/>
          <p:nvPr/>
        </p:nvSpPr>
        <p:spPr>
          <a:xfrm>
            <a:off x="3351902" y="1473296"/>
            <a:ext cx="3193699" cy="4852090"/>
          </a:xfrm>
          <a:prstGeom prst="roundRect">
            <a:avLst/>
          </a:prstGeom>
          <a:noFill/>
          <a:ln w="76200">
            <a:solidFill>
              <a:srgbClr val="BAF8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rgbClr val="BAF8FF"/>
              </a:solidFill>
              <a:effectLst>
                <a:glow rad="63500">
                  <a:schemeClr val="tx1">
                    <a:alpha val="20000"/>
                  </a:schemeClr>
                </a:glow>
              </a:effectLst>
            </a:endParaRPr>
          </a:p>
        </p:txBody>
      </p:sp>
      <p:sp>
        <p:nvSpPr>
          <p:cNvPr id="25" name="Google Shape;777;p36">
            <a:extLst>
              <a:ext uri="{FF2B5EF4-FFF2-40B4-BE49-F238E27FC236}">
                <a16:creationId xmlns:a16="http://schemas.microsoft.com/office/drawing/2014/main" id="{35312CE2-991C-454F-B89E-3644116BF067}"/>
              </a:ext>
            </a:extLst>
          </p:cNvPr>
          <p:cNvSpPr txBox="1">
            <a:spLocks/>
          </p:cNvSpPr>
          <p:nvPr/>
        </p:nvSpPr>
        <p:spPr>
          <a:xfrm>
            <a:off x="-791990" y="-181941"/>
            <a:ext cx="6225340" cy="92428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pPr marL="0" indent="0" algn="ctr">
              <a:buClr>
                <a:schemeClr val="dk1"/>
              </a:buClr>
              <a:buNone/>
            </a:pPr>
            <a:r>
              <a:rPr lang="en-US" altLang="zh-TW" sz="600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rPr>
              <a:t>Flow Diagram</a:t>
            </a:r>
            <a:endParaRPr lang="zh-TW" altLang="en-US" sz="6000" dirty="0">
              <a:solidFill>
                <a:srgbClr val="BAF8FF"/>
              </a:solidFill>
              <a:effectLst>
                <a:glow rad="63500">
                  <a:schemeClr val="tx1">
                    <a:alpha val="20000"/>
                  </a:schemeClr>
                </a:glow>
              </a:effectLst>
              <a:latin typeface="DIN Alternate Medium" panose="02020500000000000000" pitchFamily="18" charset="0"/>
              <a:ea typeface="思源黑體 TWHK Medium" panose="020B0600000000000000" pitchFamily="34" charset="-120"/>
            </a:endParaRPr>
          </a:p>
        </p:txBody>
      </p:sp>
    </p:spTree>
    <p:extLst>
      <p:ext uri="{BB962C8B-B14F-4D97-AF65-F5344CB8AC3E}">
        <p14:creationId xmlns:p14="http://schemas.microsoft.com/office/powerpoint/2010/main" val="1276367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D1CCF90-0AD1-0FA7-C090-FD5DABD4F746}"/>
              </a:ext>
            </a:extLst>
          </p:cNvPr>
          <p:cNvSpPr>
            <a:spLocks noGrp="1"/>
          </p:cNvSpPr>
          <p:nvPr>
            <p:ph type="title"/>
          </p:nvPr>
        </p:nvSpPr>
        <p:spPr>
          <a:xfrm>
            <a:off x="-161305" y="-364165"/>
            <a:ext cx="3576925" cy="1325563"/>
          </a:xfrm>
        </p:spPr>
        <p:txBody>
          <a:bodyPr>
            <a:normAutofit fontScale="90000"/>
          </a:bodyPr>
          <a:lstStyle/>
          <a:p>
            <a:r>
              <a:rPr kumimoji="1" lang="en-US" altLang="zh-TW" sz="6000" b="0" dirty="0" err="1">
                <a:solidFill>
                  <a:srgbClr val="BAF8FF"/>
                </a:solidFill>
                <a:latin typeface="DIN Alternate Medium" panose="02020500000000000000" pitchFamily="18" charset="0"/>
                <a:ea typeface="思源黑體 TWHK Medium" panose="020B0600000000000000" pitchFamily="34" charset="-120"/>
              </a:rPr>
              <a:t>Precedure</a:t>
            </a:r>
            <a:endParaRPr kumimoji="1" lang="zh-TW" altLang="en-US" sz="6000" b="0" dirty="0">
              <a:solidFill>
                <a:srgbClr val="BAF8FF"/>
              </a:solidFill>
              <a:latin typeface="DIN Alternate Medium" panose="02020500000000000000" pitchFamily="18" charset="0"/>
              <a:ea typeface="思源黑體 TWHK Medium" panose="020B0600000000000000" pitchFamily="34" charset="-120"/>
            </a:endParaRPr>
          </a:p>
        </p:txBody>
      </p:sp>
      <p:sp>
        <p:nvSpPr>
          <p:cNvPr id="5" name="矩形 4">
            <a:extLst>
              <a:ext uri="{FF2B5EF4-FFF2-40B4-BE49-F238E27FC236}">
                <a16:creationId xmlns:a16="http://schemas.microsoft.com/office/drawing/2014/main" id="{B9299411-3693-4584-ABB7-847D286BC64C}"/>
              </a:ext>
            </a:extLst>
          </p:cNvPr>
          <p:cNvSpPr/>
          <p:nvPr/>
        </p:nvSpPr>
        <p:spPr>
          <a:xfrm>
            <a:off x="1274077" y="1380790"/>
            <a:ext cx="8566483" cy="1905751"/>
          </a:xfrm>
          <a:prstGeom prst="rect">
            <a:avLst/>
          </a:prstGeom>
          <a:noFill/>
        </p:spPr>
      </p:sp>
      <p:sp>
        <p:nvSpPr>
          <p:cNvPr id="10" name="手繪多邊形: 圖案 9">
            <a:extLst>
              <a:ext uri="{FF2B5EF4-FFF2-40B4-BE49-F238E27FC236}">
                <a16:creationId xmlns:a16="http://schemas.microsoft.com/office/drawing/2014/main" id="{9CF94433-D667-4F9C-96A2-C6F159C21298}"/>
              </a:ext>
            </a:extLst>
          </p:cNvPr>
          <p:cNvSpPr/>
          <p:nvPr/>
        </p:nvSpPr>
        <p:spPr>
          <a:xfrm>
            <a:off x="1450789" y="1380790"/>
            <a:ext cx="1821942" cy="1905751"/>
          </a:xfrm>
          <a:custGeom>
            <a:avLst/>
            <a:gdLst>
              <a:gd name="connsiteX0" fmla="*/ 0 w 1821942"/>
              <a:gd name="connsiteY0" fmla="*/ 303663 h 1905751"/>
              <a:gd name="connsiteX1" fmla="*/ 303663 w 1821942"/>
              <a:gd name="connsiteY1" fmla="*/ 0 h 1905751"/>
              <a:gd name="connsiteX2" fmla="*/ 1518279 w 1821942"/>
              <a:gd name="connsiteY2" fmla="*/ 0 h 1905751"/>
              <a:gd name="connsiteX3" fmla="*/ 1821942 w 1821942"/>
              <a:gd name="connsiteY3" fmla="*/ 303663 h 1905751"/>
              <a:gd name="connsiteX4" fmla="*/ 1821942 w 1821942"/>
              <a:gd name="connsiteY4" fmla="*/ 1602088 h 1905751"/>
              <a:gd name="connsiteX5" fmla="*/ 1518279 w 1821942"/>
              <a:gd name="connsiteY5" fmla="*/ 1905751 h 1905751"/>
              <a:gd name="connsiteX6" fmla="*/ 303663 w 1821942"/>
              <a:gd name="connsiteY6" fmla="*/ 1905751 h 1905751"/>
              <a:gd name="connsiteX7" fmla="*/ 0 w 1821942"/>
              <a:gd name="connsiteY7" fmla="*/ 1602088 h 1905751"/>
              <a:gd name="connsiteX8" fmla="*/ 0 w 1821942"/>
              <a:gd name="connsiteY8" fmla="*/ 303663 h 190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1942" h="1905751">
                <a:moveTo>
                  <a:pt x="0" y="303663"/>
                </a:moveTo>
                <a:cubicBezTo>
                  <a:pt x="0" y="135955"/>
                  <a:pt x="135955" y="0"/>
                  <a:pt x="303663" y="0"/>
                </a:cubicBezTo>
                <a:lnTo>
                  <a:pt x="1518279" y="0"/>
                </a:lnTo>
                <a:cubicBezTo>
                  <a:pt x="1685987" y="0"/>
                  <a:pt x="1821942" y="135955"/>
                  <a:pt x="1821942" y="303663"/>
                </a:cubicBezTo>
                <a:lnTo>
                  <a:pt x="1821942" y="1602088"/>
                </a:lnTo>
                <a:cubicBezTo>
                  <a:pt x="1821942" y="1769796"/>
                  <a:pt x="1685987" y="1905751"/>
                  <a:pt x="1518279" y="1905751"/>
                </a:cubicBezTo>
                <a:lnTo>
                  <a:pt x="303663" y="1905751"/>
                </a:lnTo>
                <a:cubicBezTo>
                  <a:pt x="135955" y="1905751"/>
                  <a:pt x="0" y="1769796"/>
                  <a:pt x="0" y="1602088"/>
                </a:cubicBezTo>
                <a:lnTo>
                  <a:pt x="0" y="303663"/>
                </a:lnTo>
                <a:close/>
              </a:path>
            </a:pathLst>
          </a:custGeom>
          <a:noFill/>
          <a:ln>
            <a:solidFill>
              <a:srgbClr val="BAF8FF"/>
            </a:solidFill>
          </a:ln>
          <a:effectLst>
            <a:glow rad="139700">
              <a:schemeClr val="accent3">
                <a:satMod val="175000"/>
                <a:alpha val="40000"/>
              </a:schemeClr>
            </a:glow>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txBody>
          <a:bodyPr spcFirstLastPara="0" vert="horz" wrap="square" lIns="271820" tIns="271820" rIns="271820" bIns="271820" numCol="1" spcCol="1270" anchor="ctr" anchorCtr="0">
            <a:noAutofit/>
          </a:bodyPr>
          <a:lstStyle/>
          <a:p>
            <a:pPr marL="0" lvl="0" indent="0" algn="ctr" defTabSz="2133600">
              <a:lnSpc>
                <a:spcPct val="90000"/>
              </a:lnSpc>
              <a:spcBef>
                <a:spcPct val="0"/>
              </a:spcBef>
              <a:spcAft>
                <a:spcPct val="35000"/>
              </a:spcAft>
              <a:buNone/>
            </a:pPr>
            <a:r>
              <a:rPr lang="en-US" altLang="zh-TW" sz="3200" kern="1200" dirty="0">
                <a:solidFill>
                  <a:schemeClr val="tx1"/>
                </a:solidFill>
                <a:effectLst>
                  <a:glow rad="63500">
                    <a:schemeClr val="tx1">
                      <a:alpha val="20000"/>
                    </a:schemeClr>
                  </a:glow>
                </a:effectLst>
                <a:latin typeface="DIN Alternate Light" panose="02020500000000000000" pitchFamily="18" charset="0"/>
              </a:rPr>
              <a:t>Data</a:t>
            </a:r>
            <a:endParaRPr lang="zh-TW" altLang="en-US" sz="3200" kern="1200" dirty="0">
              <a:solidFill>
                <a:schemeClr val="tx1"/>
              </a:solidFill>
              <a:effectLst>
                <a:glow rad="63500">
                  <a:schemeClr val="tx1">
                    <a:alpha val="20000"/>
                  </a:schemeClr>
                </a:glow>
              </a:effectLst>
              <a:latin typeface="DIN Alternate Light" panose="02020500000000000000" pitchFamily="18" charset="0"/>
            </a:endParaRPr>
          </a:p>
        </p:txBody>
      </p:sp>
      <p:sp>
        <p:nvSpPr>
          <p:cNvPr id="11" name="手繪多邊形: 圖案 10">
            <a:extLst>
              <a:ext uri="{FF2B5EF4-FFF2-40B4-BE49-F238E27FC236}">
                <a16:creationId xmlns:a16="http://schemas.microsoft.com/office/drawing/2014/main" id="{841BD31F-7082-4FE4-931E-E7393C31A3F1}"/>
              </a:ext>
            </a:extLst>
          </p:cNvPr>
          <p:cNvSpPr/>
          <p:nvPr/>
        </p:nvSpPr>
        <p:spPr>
          <a:xfrm>
            <a:off x="3286731" y="2107744"/>
            <a:ext cx="386251" cy="451841"/>
          </a:xfrm>
          <a:custGeom>
            <a:avLst/>
            <a:gdLst>
              <a:gd name="connsiteX0" fmla="*/ 0 w 386251"/>
              <a:gd name="connsiteY0" fmla="*/ 90368 h 451841"/>
              <a:gd name="connsiteX1" fmla="*/ 193126 w 386251"/>
              <a:gd name="connsiteY1" fmla="*/ 90368 h 451841"/>
              <a:gd name="connsiteX2" fmla="*/ 193126 w 386251"/>
              <a:gd name="connsiteY2" fmla="*/ 0 h 451841"/>
              <a:gd name="connsiteX3" fmla="*/ 386251 w 386251"/>
              <a:gd name="connsiteY3" fmla="*/ 225921 h 451841"/>
              <a:gd name="connsiteX4" fmla="*/ 193126 w 386251"/>
              <a:gd name="connsiteY4" fmla="*/ 451841 h 451841"/>
              <a:gd name="connsiteX5" fmla="*/ 193126 w 386251"/>
              <a:gd name="connsiteY5" fmla="*/ 361473 h 451841"/>
              <a:gd name="connsiteX6" fmla="*/ 0 w 386251"/>
              <a:gd name="connsiteY6" fmla="*/ 361473 h 451841"/>
              <a:gd name="connsiteX7" fmla="*/ 0 w 386251"/>
              <a:gd name="connsiteY7" fmla="*/ 90368 h 45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251" h="451841">
                <a:moveTo>
                  <a:pt x="0" y="90368"/>
                </a:moveTo>
                <a:lnTo>
                  <a:pt x="193126" y="90368"/>
                </a:lnTo>
                <a:lnTo>
                  <a:pt x="193126" y="0"/>
                </a:lnTo>
                <a:lnTo>
                  <a:pt x="386251" y="225921"/>
                </a:lnTo>
                <a:lnTo>
                  <a:pt x="193126" y="451841"/>
                </a:lnTo>
                <a:lnTo>
                  <a:pt x="193126" y="361473"/>
                </a:lnTo>
                <a:lnTo>
                  <a:pt x="0" y="361473"/>
                </a:lnTo>
                <a:lnTo>
                  <a:pt x="0" y="90368"/>
                </a:lnTo>
                <a:close/>
              </a:path>
            </a:pathLst>
          </a:custGeom>
        </p:spPr>
        <p:style>
          <a:lnRef idx="0">
            <a:schemeClr val="accent3">
              <a:tint val="60000"/>
              <a:hueOff val="0"/>
              <a:satOff val="0"/>
              <a:lumOff val="0"/>
              <a:alphaOff val="0"/>
            </a:schemeClr>
          </a:lnRef>
          <a:fillRef idx="2">
            <a:schemeClr val="accent3">
              <a:tint val="60000"/>
              <a:hueOff val="0"/>
              <a:satOff val="0"/>
              <a:lumOff val="0"/>
              <a:alphaOff val="0"/>
            </a:schemeClr>
          </a:fillRef>
          <a:effectRef idx="1">
            <a:schemeClr val="accent3">
              <a:tint val="60000"/>
              <a:hueOff val="0"/>
              <a:satOff val="0"/>
              <a:lumOff val="0"/>
              <a:alphaOff val="0"/>
            </a:schemeClr>
          </a:effectRef>
          <a:fontRef idx="minor">
            <a:schemeClr val="dk1">
              <a:hueOff val="0"/>
              <a:satOff val="0"/>
              <a:lumOff val="0"/>
              <a:alphaOff val="0"/>
            </a:schemeClr>
          </a:fontRef>
        </p:style>
        <p:txBody>
          <a:bodyPr spcFirstLastPara="0" vert="horz" wrap="square" lIns="0" tIns="90368" rIns="115875" bIns="90368" numCol="1" spcCol="1270" anchor="ctr" anchorCtr="0">
            <a:noAutofit/>
          </a:bodyPr>
          <a:lstStyle/>
          <a:p>
            <a:pPr marL="0" lvl="0" indent="0" algn="ctr" defTabSz="844550">
              <a:lnSpc>
                <a:spcPct val="90000"/>
              </a:lnSpc>
              <a:spcBef>
                <a:spcPct val="0"/>
              </a:spcBef>
              <a:spcAft>
                <a:spcPct val="35000"/>
              </a:spcAft>
              <a:buNone/>
            </a:pPr>
            <a:endParaRPr lang="zh-TW" altLang="en-US" sz="1900" kern="1200">
              <a:latin typeface="DIN Alternate Light" panose="02020500000000000000" pitchFamily="18" charset="0"/>
            </a:endParaRPr>
          </a:p>
        </p:txBody>
      </p:sp>
      <p:sp>
        <p:nvSpPr>
          <p:cNvPr id="12" name="手繪多邊形: 圖案 11">
            <a:extLst>
              <a:ext uri="{FF2B5EF4-FFF2-40B4-BE49-F238E27FC236}">
                <a16:creationId xmlns:a16="http://schemas.microsoft.com/office/drawing/2014/main" id="{081E9A21-F826-4FD7-94EF-936F58E081A0}"/>
              </a:ext>
            </a:extLst>
          </p:cNvPr>
          <p:cNvSpPr/>
          <p:nvPr/>
        </p:nvSpPr>
        <p:spPr>
          <a:xfrm>
            <a:off x="3704936" y="1380790"/>
            <a:ext cx="3511012" cy="1905751"/>
          </a:xfrm>
          <a:custGeom>
            <a:avLst/>
            <a:gdLst>
              <a:gd name="connsiteX0" fmla="*/ 0 w 2939449"/>
              <a:gd name="connsiteY0" fmla="*/ 190575 h 1905751"/>
              <a:gd name="connsiteX1" fmla="*/ 190575 w 2939449"/>
              <a:gd name="connsiteY1" fmla="*/ 0 h 1905751"/>
              <a:gd name="connsiteX2" fmla="*/ 2748874 w 2939449"/>
              <a:gd name="connsiteY2" fmla="*/ 0 h 1905751"/>
              <a:gd name="connsiteX3" fmla="*/ 2939449 w 2939449"/>
              <a:gd name="connsiteY3" fmla="*/ 190575 h 1905751"/>
              <a:gd name="connsiteX4" fmla="*/ 2939449 w 2939449"/>
              <a:gd name="connsiteY4" fmla="*/ 1715176 h 1905751"/>
              <a:gd name="connsiteX5" fmla="*/ 2748874 w 2939449"/>
              <a:gd name="connsiteY5" fmla="*/ 1905751 h 1905751"/>
              <a:gd name="connsiteX6" fmla="*/ 190575 w 2939449"/>
              <a:gd name="connsiteY6" fmla="*/ 1905751 h 1905751"/>
              <a:gd name="connsiteX7" fmla="*/ 0 w 2939449"/>
              <a:gd name="connsiteY7" fmla="*/ 1715176 h 1905751"/>
              <a:gd name="connsiteX8" fmla="*/ 0 w 2939449"/>
              <a:gd name="connsiteY8" fmla="*/ 190575 h 190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39449" h="1905751">
                <a:moveTo>
                  <a:pt x="0" y="190575"/>
                </a:moveTo>
                <a:cubicBezTo>
                  <a:pt x="0" y="85323"/>
                  <a:pt x="85323" y="0"/>
                  <a:pt x="190575" y="0"/>
                </a:cubicBezTo>
                <a:lnTo>
                  <a:pt x="2748874" y="0"/>
                </a:lnTo>
                <a:cubicBezTo>
                  <a:pt x="2854126" y="0"/>
                  <a:pt x="2939449" y="85323"/>
                  <a:pt x="2939449" y="190575"/>
                </a:cubicBezTo>
                <a:lnTo>
                  <a:pt x="2939449" y="1715176"/>
                </a:lnTo>
                <a:cubicBezTo>
                  <a:pt x="2939449" y="1820428"/>
                  <a:pt x="2854126" y="1905751"/>
                  <a:pt x="2748874" y="1905751"/>
                </a:cubicBezTo>
                <a:lnTo>
                  <a:pt x="190575" y="1905751"/>
                </a:lnTo>
                <a:cubicBezTo>
                  <a:pt x="85323" y="1905751"/>
                  <a:pt x="0" y="1820428"/>
                  <a:pt x="0" y="1715176"/>
                </a:cubicBezTo>
                <a:lnTo>
                  <a:pt x="0" y="190575"/>
                </a:lnTo>
                <a:close/>
              </a:path>
            </a:pathLst>
          </a:custGeom>
          <a:noFill/>
          <a:ln>
            <a:solidFill>
              <a:srgbClr val="BAF8FF"/>
            </a:solidFill>
          </a:ln>
          <a:effectLst>
            <a:glow rad="139700">
              <a:srgbClr val="3D9CCC">
                <a:satMod val="175000"/>
                <a:alpha val="40000"/>
              </a:srgbClr>
            </a:glow>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txBody>
          <a:bodyPr spcFirstLastPara="0" vert="horz" wrap="square" lIns="177738" tIns="177738" rIns="177738" bIns="177738" numCol="1" spcCol="1270" anchor="ctr" anchorCtr="0">
            <a:noAutofit/>
          </a:bodyPr>
          <a:lstStyle/>
          <a:p>
            <a:pPr marL="0" lvl="0" indent="0" algn="ctr" defTabSz="2133600">
              <a:lnSpc>
                <a:spcPct val="90000"/>
              </a:lnSpc>
              <a:spcBef>
                <a:spcPct val="0"/>
              </a:spcBef>
              <a:spcAft>
                <a:spcPct val="35000"/>
              </a:spcAft>
              <a:buNone/>
            </a:pPr>
            <a:r>
              <a:rPr lang="en-US" altLang="zh-TW" sz="3200" dirty="0">
                <a:solidFill>
                  <a:schemeClr val="tx1"/>
                </a:solidFill>
                <a:effectLst>
                  <a:glow rad="63500">
                    <a:schemeClr val="tx1">
                      <a:alpha val="20000"/>
                    </a:schemeClr>
                  </a:glow>
                </a:effectLst>
                <a:latin typeface="DIN Alternate Light" panose="02020500000000000000" pitchFamily="18" charset="0"/>
              </a:rPr>
              <a:t>P</a:t>
            </a:r>
            <a:r>
              <a:rPr lang="en" sz="3200" kern="1200" dirty="0">
                <a:solidFill>
                  <a:schemeClr val="tx1"/>
                </a:solidFill>
                <a:effectLst>
                  <a:glow rad="63500">
                    <a:schemeClr val="tx1">
                      <a:alpha val="20000"/>
                    </a:schemeClr>
                  </a:glow>
                </a:effectLst>
                <a:latin typeface="DIN Alternate Light" panose="02020500000000000000" pitchFamily="18" charset="0"/>
              </a:rPr>
              <a:t>reprocessing</a:t>
            </a:r>
            <a:endParaRPr lang="zh-TW" altLang="en-US" sz="3200" kern="1200" dirty="0">
              <a:solidFill>
                <a:schemeClr val="tx1"/>
              </a:solidFill>
              <a:effectLst>
                <a:glow rad="63500">
                  <a:schemeClr val="tx1">
                    <a:alpha val="20000"/>
                  </a:schemeClr>
                </a:glow>
              </a:effectLst>
              <a:latin typeface="DIN Alternate Light" panose="02020500000000000000" pitchFamily="18" charset="0"/>
              <a:ea typeface="新細明體" panose="02020500000000000000" pitchFamily="18" charset="-120"/>
            </a:endParaRPr>
          </a:p>
        </p:txBody>
      </p:sp>
      <p:sp>
        <p:nvSpPr>
          <p:cNvPr id="13" name="手繪多邊形: 圖案 12">
            <a:extLst>
              <a:ext uri="{FF2B5EF4-FFF2-40B4-BE49-F238E27FC236}">
                <a16:creationId xmlns:a16="http://schemas.microsoft.com/office/drawing/2014/main" id="{F918B7E3-6258-43A6-A98E-E9ACB3AE8E33}"/>
              </a:ext>
            </a:extLst>
          </p:cNvPr>
          <p:cNvSpPr/>
          <p:nvPr/>
        </p:nvSpPr>
        <p:spPr>
          <a:xfrm>
            <a:off x="7244320" y="2107744"/>
            <a:ext cx="386251" cy="451841"/>
          </a:xfrm>
          <a:custGeom>
            <a:avLst/>
            <a:gdLst>
              <a:gd name="connsiteX0" fmla="*/ 0 w 386251"/>
              <a:gd name="connsiteY0" fmla="*/ 90368 h 451841"/>
              <a:gd name="connsiteX1" fmla="*/ 193126 w 386251"/>
              <a:gd name="connsiteY1" fmla="*/ 90368 h 451841"/>
              <a:gd name="connsiteX2" fmla="*/ 193126 w 386251"/>
              <a:gd name="connsiteY2" fmla="*/ 0 h 451841"/>
              <a:gd name="connsiteX3" fmla="*/ 386251 w 386251"/>
              <a:gd name="connsiteY3" fmla="*/ 225921 h 451841"/>
              <a:gd name="connsiteX4" fmla="*/ 193126 w 386251"/>
              <a:gd name="connsiteY4" fmla="*/ 451841 h 451841"/>
              <a:gd name="connsiteX5" fmla="*/ 193126 w 386251"/>
              <a:gd name="connsiteY5" fmla="*/ 361473 h 451841"/>
              <a:gd name="connsiteX6" fmla="*/ 0 w 386251"/>
              <a:gd name="connsiteY6" fmla="*/ 361473 h 451841"/>
              <a:gd name="connsiteX7" fmla="*/ 0 w 386251"/>
              <a:gd name="connsiteY7" fmla="*/ 90368 h 45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251" h="451841">
                <a:moveTo>
                  <a:pt x="0" y="90368"/>
                </a:moveTo>
                <a:lnTo>
                  <a:pt x="193126" y="90368"/>
                </a:lnTo>
                <a:lnTo>
                  <a:pt x="193126" y="0"/>
                </a:lnTo>
                <a:lnTo>
                  <a:pt x="386251" y="225921"/>
                </a:lnTo>
                <a:lnTo>
                  <a:pt x="193126" y="451841"/>
                </a:lnTo>
                <a:lnTo>
                  <a:pt x="193126" y="361473"/>
                </a:lnTo>
                <a:lnTo>
                  <a:pt x="0" y="361473"/>
                </a:lnTo>
                <a:lnTo>
                  <a:pt x="0" y="90368"/>
                </a:lnTo>
                <a:close/>
              </a:path>
            </a:pathLst>
          </a:custGeom>
        </p:spPr>
        <p:style>
          <a:lnRef idx="0">
            <a:schemeClr val="accent3">
              <a:tint val="60000"/>
              <a:hueOff val="0"/>
              <a:satOff val="0"/>
              <a:lumOff val="0"/>
              <a:alphaOff val="0"/>
            </a:schemeClr>
          </a:lnRef>
          <a:fillRef idx="2">
            <a:schemeClr val="accent3">
              <a:tint val="60000"/>
              <a:hueOff val="0"/>
              <a:satOff val="0"/>
              <a:lumOff val="0"/>
              <a:alphaOff val="0"/>
            </a:schemeClr>
          </a:fillRef>
          <a:effectRef idx="1">
            <a:schemeClr val="accent3">
              <a:tint val="60000"/>
              <a:hueOff val="0"/>
              <a:satOff val="0"/>
              <a:lumOff val="0"/>
              <a:alphaOff val="0"/>
            </a:schemeClr>
          </a:effectRef>
          <a:fontRef idx="minor">
            <a:schemeClr val="dk1">
              <a:hueOff val="0"/>
              <a:satOff val="0"/>
              <a:lumOff val="0"/>
              <a:alphaOff val="0"/>
            </a:schemeClr>
          </a:fontRef>
        </p:style>
        <p:txBody>
          <a:bodyPr spcFirstLastPara="0" vert="horz" wrap="square" lIns="0" tIns="90368" rIns="115875" bIns="90368" numCol="1" spcCol="1270" anchor="ctr" anchorCtr="0">
            <a:noAutofit/>
          </a:bodyPr>
          <a:lstStyle/>
          <a:p>
            <a:pPr marL="0" lvl="0" indent="0" algn="ctr" defTabSz="844550">
              <a:lnSpc>
                <a:spcPct val="90000"/>
              </a:lnSpc>
              <a:spcBef>
                <a:spcPct val="0"/>
              </a:spcBef>
              <a:spcAft>
                <a:spcPct val="35000"/>
              </a:spcAft>
              <a:buNone/>
            </a:pPr>
            <a:endParaRPr lang="zh-TW" altLang="en-US" sz="1900" kern="1200">
              <a:latin typeface="DIN Alternate Light" panose="02020500000000000000" pitchFamily="18" charset="0"/>
            </a:endParaRPr>
          </a:p>
        </p:txBody>
      </p:sp>
      <p:sp>
        <p:nvSpPr>
          <p:cNvPr id="14" name="手繪多邊形: 圖案 13">
            <a:extLst>
              <a:ext uri="{FF2B5EF4-FFF2-40B4-BE49-F238E27FC236}">
                <a16:creationId xmlns:a16="http://schemas.microsoft.com/office/drawing/2014/main" id="{4D5F97CA-6453-4ABE-A027-22ECC01D6A55}"/>
              </a:ext>
            </a:extLst>
          </p:cNvPr>
          <p:cNvSpPr/>
          <p:nvPr/>
        </p:nvSpPr>
        <p:spPr>
          <a:xfrm>
            <a:off x="7658944" y="1380790"/>
            <a:ext cx="2621771" cy="1905751"/>
          </a:xfrm>
          <a:custGeom>
            <a:avLst/>
            <a:gdLst>
              <a:gd name="connsiteX0" fmla="*/ 0 w 2330501"/>
              <a:gd name="connsiteY0" fmla="*/ 190575 h 1905751"/>
              <a:gd name="connsiteX1" fmla="*/ 190575 w 2330501"/>
              <a:gd name="connsiteY1" fmla="*/ 0 h 1905751"/>
              <a:gd name="connsiteX2" fmla="*/ 2139926 w 2330501"/>
              <a:gd name="connsiteY2" fmla="*/ 0 h 1905751"/>
              <a:gd name="connsiteX3" fmla="*/ 2330501 w 2330501"/>
              <a:gd name="connsiteY3" fmla="*/ 190575 h 1905751"/>
              <a:gd name="connsiteX4" fmla="*/ 2330501 w 2330501"/>
              <a:gd name="connsiteY4" fmla="*/ 1715176 h 1905751"/>
              <a:gd name="connsiteX5" fmla="*/ 2139926 w 2330501"/>
              <a:gd name="connsiteY5" fmla="*/ 1905751 h 1905751"/>
              <a:gd name="connsiteX6" fmla="*/ 190575 w 2330501"/>
              <a:gd name="connsiteY6" fmla="*/ 1905751 h 1905751"/>
              <a:gd name="connsiteX7" fmla="*/ 0 w 2330501"/>
              <a:gd name="connsiteY7" fmla="*/ 1715176 h 1905751"/>
              <a:gd name="connsiteX8" fmla="*/ 0 w 2330501"/>
              <a:gd name="connsiteY8" fmla="*/ 190575 h 190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0501" h="1905751">
                <a:moveTo>
                  <a:pt x="0" y="190575"/>
                </a:moveTo>
                <a:cubicBezTo>
                  <a:pt x="0" y="85323"/>
                  <a:pt x="85323" y="0"/>
                  <a:pt x="190575" y="0"/>
                </a:cubicBezTo>
                <a:lnTo>
                  <a:pt x="2139926" y="0"/>
                </a:lnTo>
                <a:cubicBezTo>
                  <a:pt x="2245178" y="0"/>
                  <a:pt x="2330501" y="85323"/>
                  <a:pt x="2330501" y="190575"/>
                </a:cubicBezTo>
                <a:lnTo>
                  <a:pt x="2330501" y="1715176"/>
                </a:lnTo>
                <a:cubicBezTo>
                  <a:pt x="2330501" y="1820428"/>
                  <a:pt x="2245178" y="1905751"/>
                  <a:pt x="2139926" y="1905751"/>
                </a:cubicBezTo>
                <a:lnTo>
                  <a:pt x="190575" y="1905751"/>
                </a:lnTo>
                <a:cubicBezTo>
                  <a:pt x="85323" y="1905751"/>
                  <a:pt x="0" y="1820428"/>
                  <a:pt x="0" y="1715176"/>
                </a:cubicBezTo>
                <a:lnTo>
                  <a:pt x="0" y="190575"/>
                </a:lnTo>
                <a:close/>
              </a:path>
            </a:pathLst>
          </a:custGeom>
          <a:noFill/>
          <a:ln>
            <a:solidFill>
              <a:srgbClr val="BAF8FF"/>
            </a:solidFill>
          </a:ln>
          <a:effectLst>
            <a:glow rad="139700">
              <a:srgbClr val="3D9CCC">
                <a:satMod val="175000"/>
                <a:alpha val="40000"/>
              </a:srgbClr>
            </a:glow>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p:spPr>
        <p:style>
          <a:lnRef idx="0">
            <a:scrgbClr r="0" g="0" b="0"/>
          </a:lnRef>
          <a:fillRef idx="2">
            <a:scrgbClr r="0" g="0" b="0"/>
          </a:fillRef>
          <a:effectRef idx="1">
            <a:scrgbClr r="0" g="0" b="0"/>
          </a:effectRef>
          <a:fontRef idx="minor">
            <a:schemeClr val="dk1">
              <a:hueOff val="0"/>
              <a:satOff val="0"/>
              <a:lumOff val="0"/>
              <a:alphaOff val="0"/>
            </a:schemeClr>
          </a:fontRef>
        </p:style>
        <p:txBody>
          <a:bodyPr spcFirstLastPara="0" vert="horz" wrap="square" lIns="238698" tIns="238698" rIns="238698" bIns="238698" numCol="1" spcCol="1270" anchor="ctr" anchorCtr="0">
            <a:noAutofit/>
          </a:bodyPr>
          <a:lstStyle/>
          <a:p>
            <a:pPr marL="0" lvl="0" indent="0" algn="ctr" defTabSz="2133600">
              <a:lnSpc>
                <a:spcPct val="90000"/>
              </a:lnSpc>
              <a:spcBef>
                <a:spcPct val="0"/>
              </a:spcBef>
              <a:spcAft>
                <a:spcPct val="35000"/>
              </a:spcAft>
              <a:buNone/>
            </a:pPr>
            <a:r>
              <a:rPr lang="en-US" altLang="zh-TW" sz="3200" kern="1200" dirty="0">
                <a:solidFill>
                  <a:prstClr val="white"/>
                </a:solidFill>
                <a:effectLst>
                  <a:glow rad="63500">
                    <a:schemeClr val="tx1">
                      <a:alpha val="20000"/>
                    </a:schemeClr>
                  </a:glow>
                </a:effectLst>
                <a:latin typeface="DIN Alternate Light" panose="02020500000000000000" pitchFamily="18" charset="0"/>
                <a:ea typeface="新細明體" panose="02020500000000000000" pitchFamily="18" charset="-120"/>
              </a:rPr>
              <a:t>Training</a:t>
            </a:r>
          </a:p>
        </p:txBody>
      </p:sp>
      <p:pic>
        <p:nvPicPr>
          <p:cNvPr id="6" name="圖片 5">
            <a:extLst>
              <a:ext uri="{FF2B5EF4-FFF2-40B4-BE49-F238E27FC236}">
                <a16:creationId xmlns:a16="http://schemas.microsoft.com/office/drawing/2014/main" id="{A64AF74E-01C8-98AF-0599-DB6659102EE2}"/>
              </a:ext>
            </a:extLst>
          </p:cNvPr>
          <p:cNvPicPr>
            <a:picLocks noChangeAspect="1"/>
          </p:cNvPicPr>
          <p:nvPr/>
        </p:nvPicPr>
        <p:blipFill rotWithShape="1">
          <a:blip r:embed="rId3"/>
          <a:srcRect t="4210"/>
          <a:stretch/>
        </p:blipFill>
        <p:spPr>
          <a:xfrm>
            <a:off x="1562316" y="1501617"/>
            <a:ext cx="1598887" cy="163121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7" name="文字方塊 6">
            <a:extLst>
              <a:ext uri="{FF2B5EF4-FFF2-40B4-BE49-F238E27FC236}">
                <a16:creationId xmlns:a16="http://schemas.microsoft.com/office/drawing/2014/main" id="{EC99E183-7896-18A7-73C4-C6072661AE2D}"/>
              </a:ext>
            </a:extLst>
          </p:cNvPr>
          <p:cNvSpPr txBox="1"/>
          <p:nvPr/>
        </p:nvSpPr>
        <p:spPr>
          <a:xfrm>
            <a:off x="1316661" y="3429001"/>
            <a:ext cx="2766022" cy="1631216"/>
          </a:xfrm>
          <a:prstGeom prst="rect">
            <a:avLst/>
          </a:prstGeom>
          <a:noFill/>
        </p:spPr>
        <p:txBody>
          <a:bodyPr wrap="square" rtlCol="0">
            <a:spAutoFit/>
          </a:bodyPr>
          <a:lstStyle/>
          <a:p>
            <a:r>
              <a:rPr lang="en-US"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cs typeface="Arial"/>
              </a:rPr>
              <a:t>Label</a:t>
            </a:r>
          </a:p>
          <a:p>
            <a:pPr indent="-285750">
              <a:buFont typeface="Arial" panose="020B0604020202020204" pitchFamily="34" charset="0"/>
              <a:buChar char="•"/>
            </a:pPr>
            <a:r>
              <a:rPr lang="en-US"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cs typeface="Arial"/>
              </a:rPr>
              <a:t>Normal</a:t>
            </a:r>
          </a:p>
          <a:p>
            <a:pPr indent="-285750">
              <a:buFont typeface="Arial" panose="020B0604020202020204" pitchFamily="34" charset="0"/>
              <a:buChar char="•"/>
            </a:pPr>
            <a:r>
              <a:rPr lang="en-US"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cs typeface="Arial"/>
              </a:rPr>
              <a:t>Pneumonia</a:t>
            </a:r>
          </a:p>
          <a:p>
            <a:pPr marL="514350" lvl="1" indent="-342900">
              <a:buFont typeface="Courier New" panose="02070309020205020404" pitchFamily="49" charset="0"/>
              <a:buChar char="o"/>
            </a:pPr>
            <a:r>
              <a:rPr lang="en-US"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cs typeface="Arial"/>
              </a:rPr>
              <a:t>Virus</a:t>
            </a:r>
          </a:p>
          <a:p>
            <a:pPr marL="514350" lvl="1" indent="-342900">
              <a:buFont typeface="Courier New" panose="02070309020205020404" pitchFamily="49" charset="0"/>
              <a:buChar char="o"/>
            </a:pPr>
            <a:r>
              <a:rPr lang="en-US"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cs typeface="Arial"/>
              </a:rPr>
              <a:t>Bacteria</a:t>
            </a:r>
            <a:endParaRPr lang="zh-TW" altLang="en-US"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cs typeface="Arial"/>
            </a:endParaRPr>
          </a:p>
        </p:txBody>
      </p:sp>
      <p:sp>
        <p:nvSpPr>
          <p:cNvPr id="8" name="文字方塊 7">
            <a:extLst>
              <a:ext uri="{FF2B5EF4-FFF2-40B4-BE49-F238E27FC236}">
                <a16:creationId xmlns:a16="http://schemas.microsoft.com/office/drawing/2014/main" id="{3BD7D50A-7296-6082-4002-38656764DE3A}"/>
              </a:ext>
            </a:extLst>
          </p:cNvPr>
          <p:cNvSpPr txBox="1"/>
          <p:nvPr/>
        </p:nvSpPr>
        <p:spPr>
          <a:xfrm>
            <a:off x="4071891" y="3429000"/>
            <a:ext cx="2873171" cy="2523768"/>
          </a:xfrm>
          <a:prstGeom prst="rect">
            <a:avLst/>
          </a:prstGeom>
          <a:noFill/>
        </p:spPr>
        <p:txBody>
          <a:bodyPr wrap="square" rtlCol="0">
            <a:spAutoFit/>
          </a:bodyPr>
          <a:lstStyle/>
          <a:p>
            <a:pPr indent="-285750">
              <a:buFont typeface="Arial" panose="020B0604020202020204" pitchFamily="34" charset="0"/>
              <a:buChar char="•"/>
            </a:pPr>
            <a:r>
              <a:rPr lang="en" altLang="zh-TW" sz="2000" b="1" dirty="0" err="1">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rPr>
              <a:t>Rotation_range</a:t>
            </a:r>
            <a:endParaRPr lang="zh-TW" altLang="en-US"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r>
              <a:rPr lang="en" altLang="zh-TW" sz="2000" b="1" dirty="0" err="1">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rPr>
              <a:t>Width_shift_range</a:t>
            </a:r>
            <a:endParaRPr lang="en"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r>
              <a:rPr lang="en" altLang="zh-TW" sz="2000" b="1" dirty="0" err="1">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rPr>
              <a:t>Height_shift_range</a:t>
            </a:r>
            <a:endParaRPr lang="en"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r>
              <a:rPr lang="en"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rPr>
              <a:t>Zoom range</a:t>
            </a:r>
          </a:p>
          <a:p>
            <a:pPr indent="-285750">
              <a:buFont typeface="Arial" panose="020B0604020202020204" pitchFamily="34" charset="0"/>
              <a:buChar char="•"/>
            </a:pPr>
            <a:r>
              <a:rPr lang="en"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rPr>
              <a:t>resize</a:t>
            </a:r>
          </a:p>
          <a:p>
            <a:pPr indent="-285750">
              <a:buFont typeface="Arial" panose="020B0604020202020204" pitchFamily="34" charset="0"/>
              <a:buChar char="•"/>
            </a:pPr>
            <a:endParaRPr lang="en"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endParaRPr lang="en-US"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a:p>
            <a:pPr marL="285750" indent="-285750">
              <a:buFont typeface="Arial" panose="020B0604020202020204" pitchFamily="34" charset="0"/>
              <a:buChar char="•"/>
            </a:pPr>
            <a:endParaRPr kumimoji="1" lang="zh-TW" altLang="en-US"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p:txBody>
      </p:sp>
      <p:sp>
        <p:nvSpPr>
          <p:cNvPr id="9" name="文字方塊 8">
            <a:extLst>
              <a:ext uri="{FF2B5EF4-FFF2-40B4-BE49-F238E27FC236}">
                <a16:creationId xmlns:a16="http://schemas.microsoft.com/office/drawing/2014/main" id="{53FB3851-A2F2-2112-7F6D-0E83F4A56482}"/>
              </a:ext>
            </a:extLst>
          </p:cNvPr>
          <p:cNvSpPr txBox="1"/>
          <p:nvPr/>
        </p:nvSpPr>
        <p:spPr>
          <a:xfrm>
            <a:off x="8023946" y="3429000"/>
            <a:ext cx="2873171" cy="2831544"/>
          </a:xfrm>
          <a:prstGeom prst="rect">
            <a:avLst/>
          </a:prstGeom>
          <a:noFill/>
        </p:spPr>
        <p:txBody>
          <a:bodyPr wrap="square" rtlCol="0">
            <a:spAutoFit/>
          </a:bodyPr>
          <a:lstStyle/>
          <a:p>
            <a:pPr indent="-285750">
              <a:buFont typeface="Arial" panose="020B0604020202020204" pitchFamily="34" charset="0"/>
              <a:buChar char="•"/>
            </a:pPr>
            <a:r>
              <a:rPr lang="en" altLang="zh-TW" sz="2000" b="1" dirty="0">
                <a:solidFill>
                  <a:srgbClr val="FDBBBB"/>
                </a:solidFill>
                <a:effectLst>
                  <a:glow rad="63500">
                    <a:schemeClr val="tx1">
                      <a:alpha val="20000"/>
                    </a:schemeClr>
                  </a:glow>
                </a:effectLst>
                <a:latin typeface="DIN Alternate Light" panose="02020500000000000000" pitchFamily="18" charset="0"/>
                <a:ea typeface="微軟正黑體" panose="020B0604030504040204" pitchFamily="34" charset="-120"/>
              </a:rPr>
              <a:t>weight</a:t>
            </a:r>
          </a:p>
          <a:p>
            <a:pPr indent="-285750">
              <a:buFont typeface="Arial" panose="020B0604020202020204" pitchFamily="34" charset="0"/>
              <a:buChar char="•"/>
            </a:pPr>
            <a:r>
              <a:rPr lang="en"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rPr>
              <a:t>Epoch</a:t>
            </a:r>
          </a:p>
          <a:p>
            <a:pPr indent="-285750">
              <a:buFont typeface="Arial" panose="020B0604020202020204" pitchFamily="34" charset="0"/>
              <a:buChar char="•"/>
            </a:pPr>
            <a:r>
              <a:rPr lang="en"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rPr>
              <a:t>batch size</a:t>
            </a:r>
          </a:p>
          <a:p>
            <a:pPr indent="-285750">
              <a:buFont typeface="Arial" panose="020B0604020202020204" pitchFamily="34" charset="0"/>
              <a:buChar char="•"/>
            </a:pPr>
            <a:r>
              <a:rPr lang="en-US" altLang="zh-TW" sz="2000" b="1" dirty="0" err="1">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rPr>
              <a:t>EarlyStopping</a:t>
            </a:r>
            <a:endParaRPr lang="en-US"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r>
              <a:rPr lang="en-US" altLang="zh-TW" sz="2000" b="1" dirty="0" err="1">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rPr>
              <a:t>ModelCheckpoint</a:t>
            </a:r>
            <a:endParaRPr lang="en"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endParaRPr lang="en"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endParaRPr lang="en"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endParaRPr lang="en-US" altLang="zh-TW" sz="2000"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a:p>
            <a:pPr marL="285750" indent="-285750">
              <a:buFont typeface="Arial" panose="020B0604020202020204" pitchFamily="34" charset="0"/>
              <a:buChar char="•"/>
            </a:pPr>
            <a:endParaRPr kumimoji="1" lang="zh-TW" altLang="en-US" b="1" dirty="0">
              <a:solidFill>
                <a:srgbClr val="BAF8FF"/>
              </a:solidFill>
              <a:effectLst>
                <a:glow rad="63500">
                  <a:schemeClr val="tx1">
                    <a:alpha val="20000"/>
                  </a:schemeClr>
                </a:glow>
              </a:effectLst>
              <a:latin typeface="DIN Alternate Light" panose="02020500000000000000" pitchFamily="18" charset="0"/>
              <a:ea typeface="微軟正黑體" panose="020B0604030504040204" pitchFamily="34" charset="-120"/>
            </a:endParaRPr>
          </a:p>
        </p:txBody>
      </p:sp>
    </p:spTree>
    <p:extLst>
      <p:ext uri="{BB962C8B-B14F-4D97-AF65-F5344CB8AC3E}">
        <p14:creationId xmlns:p14="http://schemas.microsoft.com/office/powerpoint/2010/main" val="2555715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C23FD3C-0139-BB69-199F-FCDD68C5BB4C}"/>
              </a:ext>
            </a:extLst>
          </p:cNvPr>
          <p:cNvSpPr>
            <a:spLocks noGrp="1"/>
          </p:cNvSpPr>
          <p:nvPr>
            <p:ph type="title"/>
          </p:nvPr>
        </p:nvSpPr>
        <p:spPr>
          <a:xfrm>
            <a:off x="-165419" y="-362105"/>
            <a:ext cx="9063594" cy="1325563"/>
          </a:xfrm>
        </p:spPr>
        <p:txBody>
          <a:bodyPr>
            <a:noAutofit/>
          </a:bodyPr>
          <a:lstStyle/>
          <a:p>
            <a:r>
              <a:rPr kumimoji="1" lang="en-US" altLang="zh-TW" sz="6000" b="0" dirty="0">
                <a:latin typeface="DIN Alternate Medium" panose="02020500000000000000" pitchFamily="18" charset="0"/>
                <a:ea typeface="思源黑體 TWHK Medium" panose="020B0600000000000000" pitchFamily="34" charset="-120"/>
              </a:rPr>
              <a:t>Data Source </a:t>
            </a:r>
            <a:r>
              <a:rPr kumimoji="1" lang="en-US" altLang="zh-TW" sz="3200" b="0" dirty="0">
                <a:solidFill>
                  <a:srgbClr val="BAF8FF"/>
                </a:solidFill>
                <a:latin typeface="DIN Alternate Medium" panose="02020500000000000000" pitchFamily="18" charset="0"/>
                <a:ea typeface="思源黑體 TWHK Medium" panose="020B0600000000000000" pitchFamily="34" charset="-120"/>
              </a:rPr>
              <a:t>- from </a:t>
            </a:r>
            <a:r>
              <a:rPr kumimoji="1" lang="en-US" altLang="zh-TW" sz="3200" b="0" dirty="0" err="1">
                <a:solidFill>
                  <a:srgbClr val="BAF8FF"/>
                </a:solidFill>
                <a:latin typeface="DIN Alternate Medium" panose="02020500000000000000" pitchFamily="18" charset="0"/>
                <a:ea typeface="思源黑體 TWHK Medium" panose="020B0600000000000000" pitchFamily="34" charset="-120"/>
              </a:rPr>
              <a:t>kaggle</a:t>
            </a:r>
            <a:endParaRPr kumimoji="1" lang="zh-TW" altLang="en-US" sz="3200" b="0" dirty="0">
              <a:solidFill>
                <a:srgbClr val="BAF8FF"/>
              </a:solidFill>
              <a:latin typeface="DIN Alternate Medium" panose="02020500000000000000" pitchFamily="18" charset="0"/>
              <a:ea typeface="思源黑體 TWHK Medium" panose="020B0600000000000000" pitchFamily="34" charset="-120"/>
            </a:endParaRPr>
          </a:p>
        </p:txBody>
      </p:sp>
      <p:grpSp>
        <p:nvGrpSpPr>
          <p:cNvPr id="8" name="群組 7">
            <a:extLst>
              <a:ext uri="{FF2B5EF4-FFF2-40B4-BE49-F238E27FC236}">
                <a16:creationId xmlns:a16="http://schemas.microsoft.com/office/drawing/2014/main" id="{5DD2B724-C5E8-37C2-A82E-EBF1F54FC704}"/>
              </a:ext>
            </a:extLst>
          </p:cNvPr>
          <p:cNvGrpSpPr/>
          <p:nvPr/>
        </p:nvGrpSpPr>
        <p:grpSpPr>
          <a:xfrm>
            <a:off x="2244065" y="1494353"/>
            <a:ext cx="7901421" cy="5015303"/>
            <a:chOff x="434714" y="1506043"/>
            <a:chExt cx="4137286" cy="3536944"/>
          </a:xfrm>
        </p:grpSpPr>
        <p:graphicFrame>
          <p:nvGraphicFramePr>
            <p:cNvPr id="9" name="圖表 8">
              <a:extLst>
                <a:ext uri="{FF2B5EF4-FFF2-40B4-BE49-F238E27FC236}">
                  <a16:creationId xmlns:a16="http://schemas.microsoft.com/office/drawing/2014/main" id="{B86D5701-AE83-809F-7D29-8DFAD98F465C}"/>
                </a:ext>
              </a:extLst>
            </p:cNvPr>
            <p:cNvGraphicFramePr/>
            <p:nvPr>
              <p:extLst>
                <p:ext uri="{D42A27DB-BD31-4B8C-83A1-F6EECF244321}">
                  <p14:modId xmlns:p14="http://schemas.microsoft.com/office/powerpoint/2010/main" val="876411022"/>
                </p:ext>
              </p:extLst>
            </p:nvPr>
          </p:nvGraphicFramePr>
          <p:xfrm>
            <a:off x="434714" y="1506044"/>
            <a:ext cx="4137286" cy="3536943"/>
          </p:xfrm>
          <a:graphic>
            <a:graphicData uri="http://schemas.openxmlformats.org/drawingml/2006/chart">
              <c:chart xmlns:c="http://schemas.openxmlformats.org/drawingml/2006/chart" xmlns:r="http://schemas.openxmlformats.org/officeDocument/2006/relationships" r:id="rId2"/>
            </a:graphicData>
          </a:graphic>
        </p:graphicFrame>
        <p:sp>
          <p:nvSpPr>
            <p:cNvPr id="10" name="弧形箭號 (下彎) 3">
              <a:extLst>
                <a:ext uri="{FF2B5EF4-FFF2-40B4-BE49-F238E27FC236}">
                  <a16:creationId xmlns:a16="http://schemas.microsoft.com/office/drawing/2014/main" id="{FDCFB7F4-24ED-E837-971B-9CBFA0FE693C}"/>
                </a:ext>
              </a:extLst>
            </p:cNvPr>
            <p:cNvSpPr/>
            <p:nvPr/>
          </p:nvSpPr>
          <p:spPr>
            <a:xfrm>
              <a:off x="1566593" y="1506043"/>
              <a:ext cx="1192838" cy="280937"/>
            </a:xfrm>
            <a:prstGeom prst="curvedDownArrow">
              <a:avLst/>
            </a:prstGeom>
            <a:solidFill>
              <a:srgbClr val="BAF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sp>
          <p:nvSpPr>
            <p:cNvPr id="11" name="標題 3">
              <a:extLst>
                <a:ext uri="{FF2B5EF4-FFF2-40B4-BE49-F238E27FC236}">
                  <a16:creationId xmlns:a16="http://schemas.microsoft.com/office/drawing/2014/main" id="{E710E09B-02C0-347E-D520-F3F24C5F5DBD}"/>
                </a:ext>
              </a:extLst>
            </p:cNvPr>
            <p:cNvSpPr txBox="1">
              <a:spLocks/>
            </p:cNvSpPr>
            <p:nvPr/>
          </p:nvSpPr>
          <p:spPr>
            <a:xfrm rot="10800000" flipV="1">
              <a:off x="1834253" y="1786981"/>
              <a:ext cx="1906298" cy="5500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思源黑體 TWHK Normal" panose="020B0400000000000000" pitchFamily="34" charset="-120"/>
                  <a:ea typeface="思源黑體 TWHK Normal" panose="020B0400000000000000" pitchFamily="34" charset="-120"/>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r>
                <a:rPr lang="en-US" altLang="zh-TW" sz="1800" b="1" dirty="0">
                  <a:solidFill>
                    <a:srgbClr val="BAF8FF"/>
                  </a:solidFill>
                  <a:effectLst>
                    <a:glow rad="63500">
                      <a:schemeClr val="bg1">
                        <a:alpha val="10000"/>
                      </a:schemeClr>
                    </a:glow>
                  </a:effectLst>
                  <a:latin typeface="DIN Alternate Light" panose="02020500000000000000"/>
                  <a:ea typeface="思源黑體 TWHK Normal" panose="02020500000000000000" charset="-120"/>
                </a:rPr>
                <a:t>Split 20%</a:t>
              </a:r>
            </a:p>
            <a:p>
              <a:r>
                <a:rPr lang="en-US" altLang="zh-TW" sz="1800" b="1" dirty="0">
                  <a:solidFill>
                    <a:srgbClr val="BAF8FF"/>
                  </a:solidFill>
                  <a:effectLst>
                    <a:glow rad="63500">
                      <a:schemeClr val="bg1">
                        <a:alpha val="10000"/>
                      </a:schemeClr>
                    </a:glow>
                  </a:effectLst>
                  <a:latin typeface="DIN Alternate Light" panose="02020500000000000000"/>
                  <a:ea typeface="思源黑體 TWHK Normal" panose="02020500000000000000" charset="-120"/>
                </a:rPr>
                <a:t>To</a:t>
              </a:r>
            </a:p>
            <a:p>
              <a:r>
                <a:rPr lang="en-US" altLang="zh-TW" sz="1800" b="1" dirty="0">
                  <a:solidFill>
                    <a:srgbClr val="BAF8FF"/>
                  </a:solidFill>
                  <a:effectLst>
                    <a:glow rad="63500">
                      <a:schemeClr val="bg1">
                        <a:alpha val="10000"/>
                      </a:schemeClr>
                    </a:glow>
                  </a:effectLst>
                  <a:latin typeface="DIN Alternate Light" panose="02020500000000000000"/>
                  <a:ea typeface="思源黑體 TWHK Normal" panose="02020500000000000000" charset="-120"/>
                </a:rPr>
                <a:t>validation</a:t>
              </a:r>
              <a:endParaRPr lang="zh-TW" altLang="en-US" sz="1800" b="1" dirty="0">
                <a:solidFill>
                  <a:srgbClr val="BAF8FF"/>
                </a:solidFill>
                <a:effectLst>
                  <a:glow rad="63500">
                    <a:schemeClr val="bg1">
                      <a:alpha val="10000"/>
                    </a:schemeClr>
                  </a:glow>
                </a:effectLst>
                <a:latin typeface="DIN Alternate Light" panose="02020500000000000000"/>
                <a:ea typeface="思源黑體 TWHK Normal" panose="02020500000000000000" charset="-120"/>
              </a:endParaRPr>
            </a:p>
          </p:txBody>
        </p:sp>
      </p:grpSp>
      <p:sp>
        <p:nvSpPr>
          <p:cNvPr id="3" name="矩形 2">
            <a:extLst>
              <a:ext uri="{FF2B5EF4-FFF2-40B4-BE49-F238E27FC236}">
                <a16:creationId xmlns:a16="http://schemas.microsoft.com/office/drawing/2014/main" id="{D4E2726D-6E15-48CA-8FCC-FEA9B4CACE58}"/>
              </a:ext>
            </a:extLst>
          </p:cNvPr>
          <p:cNvSpPr/>
          <p:nvPr/>
        </p:nvSpPr>
        <p:spPr>
          <a:xfrm>
            <a:off x="3320143" y="3200399"/>
            <a:ext cx="838200" cy="1143000"/>
          </a:xfrm>
          <a:prstGeom prst="rect">
            <a:avLst/>
          </a:prstGeom>
          <a:solidFill>
            <a:srgbClr val="BAF8FF">
              <a:alpha val="54000"/>
            </a:srgbClr>
          </a:solidFill>
          <a:ln>
            <a:solidFill>
              <a:srgbClr val="3A3B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矩形 11">
            <a:extLst>
              <a:ext uri="{FF2B5EF4-FFF2-40B4-BE49-F238E27FC236}">
                <a16:creationId xmlns:a16="http://schemas.microsoft.com/office/drawing/2014/main" id="{1EF2F09F-29F8-4D18-8142-DC17A794F589}"/>
              </a:ext>
            </a:extLst>
          </p:cNvPr>
          <p:cNvSpPr/>
          <p:nvPr/>
        </p:nvSpPr>
        <p:spPr>
          <a:xfrm>
            <a:off x="3320143" y="2057399"/>
            <a:ext cx="838200" cy="1143000"/>
          </a:xfrm>
          <a:prstGeom prst="rect">
            <a:avLst/>
          </a:prstGeom>
          <a:solidFill>
            <a:srgbClr val="BAF8FF">
              <a:alpha val="54000"/>
            </a:srgbClr>
          </a:solidFill>
          <a:ln>
            <a:solidFill>
              <a:srgbClr val="3A3B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688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1">
            <a:extLst>
              <a:ext uri="{FF2B5EF4-FFF2-40B4-BE49-F238E27FC236}">
                <a16:creationId xmlns:a16="http://schemas.microsoft.com/office/drawing/2014/main" id="{1A85E886-8F17-7D28-DB85-1A0CB3E66068}"/>
              </a:ext>
            </a:extLst>
          </p:cNvPr>
          <p:cNvSpPr>
            <a:spLocks noGrp="1"/>
          </p:cNvSpPr>
          <p:nvPr>
            <p:ph type="title"/>
          </p:nvPr>
        </p:nvSpPr>
        <p:spPr>
          <a:xfrm>
            <a:off x="-172079" y="-373461"/>
            <a:ext cx="7886700" cy="1325563"/>
          </a:xfrm>
        </p:spPr>
        <p:txBody>
          <a:bodyPr>
            <a:normAutofit/>
          </a:bodyPr>
          <a:lstStyle/>
          <a:p>
            <a:r>
              <a:rPr kumimoji="1" lang="en-US" altLang="zh-TW" sz="6000" b="0" dirty="0">
                <a:solidFill>
                  <a:srgbClr val="BAF8FF"/>
                </a:solidFill>
                <a:latin typeface="DIN Alternate Medium" panose="02020500000000000000" pitchFamily="18" charset="0"/>
                <a:ea typeface="思源黑體 TWHK Medium" panose="020B0600000000000000" pitchFamily="34" charset="-120"/>
              </a:rPr>
              <a:t>Preprocessing</a:t>
            </a:r>
            <a:endParaRPr kumimoji="1" lang="zh-TW" altLang="en-US" sz="6000" b="0" dirty="0">
              <a:solidFill>
                <a:srgbClr val="BAF8FF"/>
              </a:solidFill>
              <a:latin typeface="DIN Alternate Medium" panose="02020500000000000000" pitchFamily="18" charset="0"/>
              <a:ea typeface="思源黑體 TWHK Medium" panose="020B0600000000000000" pitchFamily="34" charset="-120"/>
            </a:endParaRPr>
          </a:p>
        </p:txBody>
      </p:sp>
      <p:sp>
        <p:nvSpPr>
          <p:cNvPr id="7" name="文字方塊 6">
            <a:extLst>
              <a:ext uri="{FF2B5EF4-FFF2-40B4-BE49-F238E27FC236}">
                <a16:creationId xmlns:a16="http://schemas.microsoft.com/office/drawing/2014/main" id="{95CAC2F4-CF28-A3ED-17FC-8DB76B597D29}"/>
              </a:ext>
            </a:extLst>
          </p:cNvPr>
          <p:cNvSpPr txBox="1"/>
          <p:nvPr/>
        </p:nvSpPr>
        <p:spPr>
          <a:xfrm>
            <a:off x="2449287" y="1534432"/>
            <a:ext cx="9060873" cy="5509200"/>
          </a:xfrm>
          <a:prstGeom prst="rect">
            <a:avLst/>
          </a:prstGeom>
          <a:noFill/>
        </p:spPr>
        <p:txBody>
          <a:bodyPr wrap="square" rtlCol="0">
            <a:spAutoFit/>
          </a:bodyPr>
          <a:lstStyle/>
          <a:p>
            <a:pPr indent="-285750">
              <a:buFont typeface="Arial" panose="020B0604020202020204" pitchFamily="34" charset="0"/>
              <a:buChar char="•"/>
            </a:pPr>
            <a:r>
              <a:rPr lang="en" altLang="zh-TW" sz="44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rotation_rang</a:t>
            </a:r>
            <a:r>
              <a:rPr lang="en-US" altLang="zh-TW" sz="44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 = </a:t>
            </a:r>
            <a:r>
              <a:rPr lang="en-US" altLang="zh-TW" sz="4400" dirty="0">
                <a:solidFill>
                  <a:srgbClr val="FB8181"/>
                </a:solidFill>
                <a:effectLst>
                  <a:glow rad="63500">
                    <a:schemeClr val="tx1">
                      <a:alpha val="10000"/>
                    </a:schemeClr>
                  </a:glow>
                </a:effectLst>
                <a:latin typeface="DIN Alternate Light" panose="02020500000000000000" pitchFamily="18" charset="0"/>
                <a:ea typeface="微軟正黑體" panose="020B0604030504040204" pitchFamily="34" charset="-120"/>
              </a:rPr>
              <a:t>30</a:t>
            </a:r>
            <a:endParaRPr lang="zh-TW" altLang="en-US" sz="4400" dirty="0">
              <a:solidFill>
                <a:srgbClr val="FB8181"/>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r>
              <a:rPr lang="en" altLang="zh-TW" sz="44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width_shift_range = 0.05~0.2</a:t>
            </a:r>
          </a:p>
          <a:p>
            <a:pPr indent="-285750">
              <a:buFont typeface="Arial" panose="020B0604020202020204" pitchFamily="34" charset="0"/>
              <a:buChar char="•"/>
            </a:pPr>
            <a:r>
              <a:rPr lang="en" altLang="zh-TW" sz="44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height_shift_range = 0.05~0.2</a:t>
            </a:r>
          </a:p>
          <a:p>
            <a:pPr indent="-285750">
              <a:buFont typeface="Arial" panose="020B0604020202020204" pitchFamily="34" charset="0"/>
              <a:buChar char="•"/>
            </a:pPr>
            <a:r>
              <a:rPr lang="en-US" altLang="zh-TW" sz="44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z</a:t>
            </a:r>
            <a:r>
              <a:rPr lang="en" altLang="zh-TW" sz="44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oom_range = 0.2</a:t>
            </a:r>
          </a:p>
          <a:p>
            <a:pPr indent="-285750">
              <a:buFont typeface="Arial" panose="020B0604020202020204" pitchFamily="34" charset="0"/>
              <a:buChar char="•"/>
            </a:pPr>
            <a:r>
              <a:rPr lang="en" altLang="zh-TW" sz="44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rPr>
              <a:t>horizontal_flip = </a:t>
            </a:r>
            <a:r>
              <a:rPr lang="en" altLang="zh-TW" sz="4400" dirty="0">
                <a:solidFill>
                  <a:srgbClr val="FB8181"/>
                </a:solidFill>
                <a:effectLst>
                  <a:glow rad="63500">
                    <a:schemeClr val="tx1">
                      <a:alpha val="10000"/>
                    </a:schemeClr>
                  </a:glow>
                </a:effectLst>
                <a:latin typeface="DIN Alternate Light" panose="02020500000000000000" pitchFamily="18" charset="0"/>
                <a:ea typeface="微軟正黑體" panose="020B0604030504040204" pitchFamily="34" charset="-120"/>
              </a:rPr>
              <a:t>false</a:t>
            </a:r>
          </a:p>
          <a:p>
            <a:pPr indent="-285750">
              <a:buFont typeface="Arial" panose="020B0604020202020204" pitchFamily="34" charset="0"/>
              <a:buChar char="•"/>
            </a:pPr>
            <a:endParaRPr lang="en" altLang="zh-TW" sz="44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a:p>
            <a:pPr indent="-285750">
              <a:buFont typeface="Arial" panose="020B0604020202020204" pitchFamily="34" charset="0"/>
              <a:buChar char="•"/>
            </a:pPr>
            <a:endParaRPr lang="en-US" altLang="zh-TW" sz="44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a:p>
            <a:pPr marL="285750" indent="-285750">
              <a:buFont typeface="Arial" panose="020B0604020202020204" pitchFamily="34" charset="0"/>
              <a:buChar char="•"/>
            </a:pPr>
            <a:endParaRPr kumimoji="1" lang="zh-TW" altLang="en-US" sz="4400" dirty="0">
              <a:solidFill>
                <a:srgbClr val="BAF8FF"/>
              </a:solidFill>
              <a:effectLst>
                <a:glow rad="63500">
                  <a:schemeClr val="tx1">
                    <a:alpha val="10000"/>
                  </a:schemeClr>
                </a:glow>
              </a:effectLst>
              <a:latin typeface="DIN Alternate Light" panose="02020500000000000000" pitchFamily="18" charset="0"/>
              <a:ea typeface="微軟正黑體" panose="020B0604030504040204" pitchFamily="34" charset="-120"/>
            </a:endParaRPr>
          </a:p>
        </p:txBody>
      </p:sp>
    </p:spTree>
    <p:extLst>
      <p:ext uri="{BB962C8B-B14F-4D97-AF65-F5344CB8AC3E}">
        <p14:creationId xmlns:p14="http://schemas.microsoft.com/office/powerpoint/2010/main" val="2099376165"/>
      </p:ext>
    </p:extLst>
  </p:cSld>
  <p:clrMapOvr>
    <a:masterClrMapping/>
  </p:clrMapOvr>
</p:sld>
</file>

<file path=ppt/theme/theme1.xml><?xml version="1.0" encoding="utf-8"?>
<a:theme xmlns:a="http://schemas.openxmlformats.org/drawingml/2006/main" name="Office 佈景主題 2013 - 2022">
  <a:themeElements>
    <a:clrScheme name="Office 佈景主題">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自訂 2">
      <a:majorFont>
        <a:latin typeface="DIN Alternate Medium"/>
        <a:ea typeface="思源黑体 CN Medium"/>
        <a:cs typeface=""/>
      </a:majorFont>
      <a:minorFont>
        <a:latin typeface="DIN Alternate Light"/>
        <a:ea typeface="思源黑体 CN Normal"/>
        <a:cs typeface=""/>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佈景主題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6539</TotalTime>
  <Words>1454</Words>
  <Application>Microsoft Office PowerPoint</Application>
  <PresentationFormat>寬螢幕</PresentationFormat>
  <Paragraphs>303</Paragraphs>
  <Slides>30</Slides>
  <Notes>4</Notes>
  <HiddenSlides>0</HiddenSlides>
  <MMClips>0</MMClips>
  <ScaleCrop>false</ScaleCrop>
  <HeadingPairs>
    <vt:vector size="6" baseType="variant">
      <vt:variant>
        <vt:lpstr>使用字型</vt:lpstr>
      </vt:variant>
      <vt:variant>
        <vt:i4>11</vt:i4>
      </vt:variant>
      <vt:variant>
        <vt:lpstr>佈景主題</vt:lpstr>
      </vt:variant>
      <vt:variant>
        <vt:i4>1</vt:i4>
      </vt:variant>
      <vt:variant>
        <vt:lpstr>投影片標題</vt:lpstr>
      </vt:variant>
      <vt:variant>
        <vt:i4>30</vt:i4>
      </vt:variant>
    </vt:vector>
  </HeadingPairs>
  <TitlesOfParts>
    <vt:vector size="42" baseType="lpstr">
      <vt:lpstr>微軟正黑體</vt:lpstr>
      <vt:lpstr>DIN Alternate Medium</vt:lpstr>
      <vt:lpstr>Wingdings</vt:lpstr>
      <vt:lpstr>思源黑體 TWHK Medium</vt:lpstr>
      <vt:lpstr>思源黑體 TWHK Normal</vt:lpstr>
      <vt:lpstr>Courier New</vt:lpstr>
      <vt:lpstr>Proxima Nova</vt:lpstr>
      <vt:lpstr>Calibri</vt:lpstr>
      <vt:lpstr>思源黑体 CN Normal</vt:lpstr>
      <vt:lpstr>DIN Alternate Light</vt:lpstr>
      <vt:lpstr>Arial</vt:lpstr>
      <vt:lpstr>Office 佈景主題 2013 - 2022</vt:lpstr>
      <vt:lpstr>PowerPoint 簡報</vt:lpstr>
      <vt:lpstr>PowerPoint 簡報</vt:lpstr>
      <vt:lpstr>PowerPoint 簡報</vt:lpstr>
      <vt:lpstr>PowerPoint 簡報</vt:lpstr>
      <vt:lpstr>Target</vt:lpstr>
      <vt:lpstr>PowerPoint 簡報</vt:lpstr>
      <vt:lpstr>Precedure</vt:lpstr>
      <vt:lpstr>Data Source - from kaggle</vt:lpstr>
      <vt:lpstr>Preprocessing</vt:lpstr>
      <vt:lpstr>Training Models</vt:lpstr>
      <vt:lpstr>Criteria</vt:lpstr>
      <vt:lpstr>Training Models - Self-build CNN</vt:lpstr>
      <vt:lpstr>Training Models - Keras applications</vt:lpstr>
      <vt:lpstr>Ensembling</vt:lpstr>
      <vt:lpstr>Comparison – PR curve </vt:lpstr>
      <vt:lpstr>Comparison – best threshold finding</vt:lpstr>
      <vt:lpstr>Result</vt:lpstr>
      <vt:lpstr>PowerPoint 簡報</vt:lpstr>
      <vt:lpstr>Result</vt:lpstr>
      <vt:lpstr>PowerPoint 簡報</vt:lpstr>
      <vt:lpstr>Preprocessing</vt:lpstr>
      <vt:lpstr>PowerPoint 簡報</vt:lpstr>
      <vt:lpstr>Criteria</vt:lpstr>
      <vt:lpstr>PowerPoint 簡報</vt:lpstr>
      <vt:lpstr>Result</vt:lpstr>
      <vt:lpstr>Result</vt:lpstr>
      <vt:lpstr>Result</vt:lpstr>
      <vt:lpstr>Future Outlook</vt:lpstr>
      <vt:lpstr>PowerPoint 簡報</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吳蜜妮</dc:creator>
  <cp:lastModifiedBy>Pikas 莊孝穎</cp:lastModifiedBy>
  <cp:revision>68</cp:revision>
  <dcterms:created xsi:type="dcterms:W3CDTF">2023-01-12T12:12:06Z</dcterms:created>
  <dcterms:modified xsi:type="dcterms:W3CDTF">2023-01-28T13:15:42Z</dcterms:modified>
</cp:coreProperties>
</file>

<file path=docProps/thumbnail.jpeg>
</file>